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  <p:sldId id="258" r:id="rId3"/>
    <p:sldId id="257" r:id="rId4"/>
    <p:sldId id="267" r:id="rId5"/>
    <p:sldId id="279" r:id="rId6"/>
    <p:sldId id="281" r:id="rId7"/>
    <p:sldId id="282" r:id="rId8"/>
    <p:sldId id="280" r:id="rId9"/>
    <p:sldId id="283" r:id="rId10"/>
    <p:sldId id="284" r:id="rId11"/>
    <p:sldId id="285" r:id="rId12"/>
    <p:sldId id="264" r:id="rId13"/>
    <p:sldId id="266" r:id="rId14"/>
    <p:sldId id="265" r:id="rId15"/>
    <p:sldId id="268" r:id="rId16"/>
    <p:sldId id="269" r:id="rId17"/>
    <p:sldId id="270" r:id="rId18"/>
    <p:sldId id="272" r:id="rId19"/>
    <p:sldId id="271" r:id="rId20"/>
    <p:sldId id="273" r:id="rId21"/>
    <p:sldId id="259" r:id="rId22"/>
    <p:sldId id="274" r:id="rId23"/>
    <p:sldId id="275" r:id="rId24"/>
    <p:sldId id="278" r:id="rId25"/>
    <p:sldId id="261" r:id="rId26"/>
    <p:sldId id="262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3333CC"/>
  </p:clrMru>
  <p:extLst>
    <p:ext uri="{E76CE94A-603C-4142-B9EB-6D1370010A27}">
      <p14:discardImageEditData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9" autoAdjust="0"/>
    <p:restoredTop sz="94668" autoAdjust="0"/>
  </p:normalViewPr>
  <p:slideViewPr>
    <p:cSldViewPr snapToGrid="0">
      <p:cViewPr varScale="1">
        <p:scale>
          <a:sx n="156" d="100"/>
          <a:sy n="156" d="100"/>
        </p:scale>
        <p:origin x="-108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E914-2B15-42C5-9877-C0ECC4BE1A24}" type="datetimeFigureOut">
              <a:rPr lang="en-US" smtClean="0"/>
              <a:pPr/>
              <a:t>2/20/13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86C7-4D9A-48CD-AEF1-0933887DA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E914-2B15-42C5-9877-C0ECC4BE1A24}" type="datetimeFigureOut">
              <a:rPr lang="en-US" smtClean="0"/>
              <a:pPr/>
              <a:t>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86C7-4D9A-48CD-AEF1-0933887DA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E914-2B15-42C5-9877-C0ECC4BE1A24}" type="datetimeFigureOut">
              <a:rPr lang="en-US" smtClean="0"/>
              <a:pPr/>
              <a:t>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86C7-4D9A-48CD-AEF1-0933887DA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E914-2B15-42C5-9877-C0ECC4BE1A24}" type="datetimeFigureOut">
              <a:rPr lang="en-US" smtClean="0"/>
              <a:pPr/>
              <a:t>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86C7-4D9A-48CD-AEF1-0933887DA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E914-2B15-42C5-9877-C0ECC4BE1A24}" type="datetimeFigureOut">
              <a:rPr lang="en-US" smtClean="0"/>
              <a:pPr/>
              <a:t>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86C7-4D9A-48CD-AEF1-0933887DA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E914-2B15-42C5-9877-C0ECC4BE1A24}" type="datetimeFigureOut">
              <a:rPr lang="en-US" smtClean="0"/>
              <a:pPr/>
              <a:t>2/20/13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86C7-4D9A-48CD-AEF1-0933887DA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E914-2B15-42C5-9877-C0ECC4BE1A24}" type="datetimeFigureOut">
              <a:rPr lang="en-US" smtClean="0"/>
              <a:pPr/>
              <a:t>2/20/13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86C7-4D9A-48CD-AEF1-0933887DA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E914-2B15-42C5-9877-C0ECC4BE1A24}" type="datetimeFigureOut">
              <a:rPr lang="en-US" smtClean="0"/>
              <a:pPr/>
              <a:t>2/20/13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86C7-4D9A-48CD-AEF1-0933887DA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E914-2B15-42C5-9877-C0ECC4BE1A24}" type="datetimeFigureOut">
              <a:rPr lang="en-US" smtClean="0"/>
              <a:pPr/>
              <a:t>2/20/13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86C7-4D9A-48CD-AEF1-0933887DA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E914-2B15-42C5-9877-C0ECC4BE1A24}" type="datetimeFigureOut">
              <a:rPr lang="en-US" smtClean="0"/>
              <a:pPr/>
              <a:t>2/20/13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86C7-4D9A-48CD-AEF1-0933887DA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E914-2B15-42C5-9877-C0ECC4BE1A24}" type="datetimeFigureOut">
              <a:rPr lang="en-US" smtClean="0"/>
              <a:pPr/>
              <a:t>2/20/13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C486C7-4D9A-48CD-AEF1-0933887DA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64E914-2B15-42C5-9877-C0ECC4BE1A24}" type="datetimeFigureOut">
              <a:rPr lang="en-US" smtClean="0"/>
              <a:pPr/>
              <a:t>2/20/13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C486C7-4D9A-48CD-AEF1-0933887DA2C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Relationship Id="rId3" Type="http://schemas.openxmlformats.org/officeDocument/2006/relationships/image" Target="../media/image16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Families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281964" cy="232219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Decorative Fonts </a:t>
            </a:r>
          </a:p>
          <a:p>
            <a:pPr lvl="1"/>
            <a:r>
              <a:rPr lang="en-US" dirty="0" smtClean="0"/>
              <a:t>Include highly decorated and really eccentric fonts.</a:t>
            </a:r>
          </a:p>
          <a:p>
            <a:pPr lvl="1"/>
            <a:r>
              <a:rPr lang="en-US" dirty="0" smtClean="0"/>
              <a:t>Often have very specific uses. </a:t>
            </a:r>
          </a:p>
          <a:p>
            <a:pPr lvl="1"/>
            <a:r>
              <a:rPr lang="en-US" dirty="0" smtClean="0"/>
              <a:t>Rarely appropriate for more than three words at a time.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4457700"/>
            <a:ext cx="333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Families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364198" cy="232219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Script Fonts </a:t>
            </a:r>
          </a:p>
          <a:p>
            <a:pPr lvl="1"/>
            <a:r>
              <a:rPr lang="en-US" dirty="0" smtClean="0"/>
              <a:t>Resemble handwriting.</a:t>
            </a:r>
          </a:p>
          <a:p>
            <a:pPr lvl="1"/>
            <a:r>
              <a:rPr lang="en-US" dirty="0" smtClean="0"/>
              <a:t>Can be subdivided into traditional scripts that look as though they were produced by a quill pen and those that mimic modern styles of handwriting.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3225" y="4676775"/>
            <a:ext cx="3333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Font 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262654" cy="902970"/>
          </a:xfrm>
        </p:spPr>
        <p:txBody>
          <a:bodyPr/>
          <a:lstStyle/>
          <a:p>
            <a:r>
              <a:rPr lang="en-US" dirty="0" smtClean="0"/>
              <a:t>The relative darkness and thickness of strokes on letters.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2428" y="1309688"/>
            <a:ext cx="269557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464945"/>
          </a:xfrm>
        </p:spPr>
        <p:txBody>
          <a:bodyPr/>
          <a:lstStyle/>
          <a:p>
            <a:r>
              <a:rPr lang="en-US" dirty="0" smtClean="0"/>
              <a:t>The width of a column of type.</a:t>
            </a:r>
          </a:p>
          <a:p>
            <a:r>
              <a:rPr lang="en-US" dirty="0" smtClean="0"/>
              <a:t>For readability, the ideal measure is between 60-70 characters per line (including spaces).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4876" y="3505200"/>
            <a:ext cx="7391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dirty="0" smtClean="0"/>
              <a:t>This is a good measure width. If a text measure is too narrow or too wide, it can become tiring to read it for long.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at </a:t>
            </a:r>
            <a:r>
              <a:rPr lang="en-US" dirty="0" err="1" smtClean="0"/>
              <a:t>placerat</a:t>
            </a:r>
            <a:r>
              <a:rPr lang="en-US" dirty="0" smtClean="0"/>
              <a:t> ante dictum </a:t>
            </a:r>
            <a:r>
              <a:rPr lang="en-US" dirty="0" err="1" smtClean="0"/>
              <a:t>eget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magna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at </a:t>
            </a:r>
            <a:r>
              <a:rPr lang="en-US" dirty="0" err="1" smtClean="0"/>
              <a:t>tortor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,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, </a:t>
            </a:r>
            <a:r>
              <a:rPr lang="en-US" dirty="0" err="1" smtClean="0"/>
              <a:t>enim</a:t>
            </a:r>
            <a:r>
              <a:rPr lang="en-US" dirty="0" smtClean="0"/>
              <a:t> et </a:t>
            </a:r>
            <a:r>
              <a:rPr lang="en-US" dirty="0" err="1" smtClean="0"/>
              <a:t>convallis</a:t>
            </a:r>
            <a:r>
              <a:rPr lang="en-US" dirty="0" smtClean="0"/>
              <a:t> </a:t>
            </a:r>
            <a:r>
              <a:rPr lang="en-US" dirty="0" err="1" smtClean="0"/>
              <a:t>ornare</a:t>
            </a:r>
            <a:r>
              <a:rPr lang="en-US" dirty="0" smtClean="0"/>
              <a:t>,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,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ligula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mi, et </a:t>
            </a:r>
            <a:r>
              <a:rPr lang="en-US" dirty="0" err="1" smtClean="0"/>
              <a:t>interdum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vel.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Spacing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419021" cy="4770120"/>
          </a:xfrm>
        </p:spPr>
        <p:txBody>
          <a:bodyPr>
            <a:normAutofit/>
          </a:bodyPr>
          <a:lstStyle/>
          <a:p>
            <a:r>
              <a:rPr lang="en-US" dirty="0" smtClean="0"/>
              <a:t>The vertical space separating base lines in text.</a:t>
            </a:r>
          </a:p>
          <a:p>
            <a:r>
              <a:rPr lang="en-US" dirty="0" smtClean="0"/>
              <a:t>Also known as </a:t>
            </a:r>
            <a:r>
              <a:rPr lang="en-US" i="1" dirty="0" smtClean="0"/>
              <a:t>leading</a:t>
            </a:r>
            <a:r>
              <a:rPr lang="en-US" dirty="0" smtClean="0"/>
              <a:t> or </a:t>
            </a:r>
            <a:r>
              <a:rPr lang="en-US" i="1" dirty="0" smtClean="0"/>
              <a:t>line height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28700" y="3412662"/>
            <a:ext cx="34575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 spacing here is tight. 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</a:t>
            </a:r>
            <a:r>
              <a:rPr lang="en-US" dirty="0" err="1" smtClean="0"/>
              <a:t>dis</a:t>
            </a:r>
            <a:r>
              <a:rPr lang="en-US" dirty="0" smtClean="0"/>
              <a:t>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Integer </a:t>
            </a:r>
            <a:r>
              <a:rPr lang="en-US" dirty="0" err="1" smtClean="0"/>
              <a:t>libero</a:t>
            </a:r>
            <a:r>
              <a:rPr lang="en-US" dirty="0" smtClean="0"/>
              <a:t> magna, </a:t>
            </a:r>
            <a:r>
              <a:rPr lang="en-US" dirty="0" err="1" smtClean="0"/>
              <a:t>faucibus</a:t>
            </a:r>
            <a:r>
              <a:rPr lang="en-US" dirty="0" smtClean="0"/>
              <a:t> non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, </a:t>
            </a:r>
            <a:r>
              <a:rPr lang="en-US" dirty="0" err="1" smtClean="0"/>
              <a:t>accumsan</a:t>
            </a:r>
            <a:r>
              <a:rPr lang="en-US" dirty="0" smtClean="0"/>
              <a:t> non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10125" y="3326938"/>
            <a:ext cx="345757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Line spacing here is loose. Nam </a:t>
            </a:r>
            <a:r>
              <a:rPr lang="en-US" dirty="0" err="1" smtClean="0"/>
              <a:t>quis</a:t>
            </a:r>
            <a:r>
              <a:rPr lang="en-US" dirty="0" smtClean="0"/>
              <a:t> magna </a:t>
            </a:r>
            <a:r>
              <a:rPr lang="en-US" dirty="0" err="1" smtClean="0"/>
              <a:t>risus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non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Letter Spacing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935480"/>
            <a:ext cx="8003799" cy="4789170"/>
          </a:xfrm>
        </p:spPr>
        <p:txBody>
          <a:bodyPr>
            <a:normAutofit/>
          </a:bodyPr>
          <a:lstStyle/>
          <a:p>
            <a:r>
              <a:rPr lang="en-US" dirty="0" smtClean="0"/>
              <a:t>The spacing between letters in text.</a:t>
            </a:r>
          </a:p>
          <a:p>
            <a:r>
              <a:rPr lang="en-US" dirty="0" smtClean="0"/>
              <a:t>Also known as </a:t>
            </a:r>
            <a:r>
              <a:rPr lang="en-US" i="1" dirty="0" smtClean="0"/>
              <a:t>tracking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readability, balance measure width with line spacing and letter spacing. For example, wider measures should have roomier line spacing.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2925" y="3038475"/>
            <a:ext cx="25431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-100" dirty="0" smtClean="0"/>
              <a:t>Letter spacing here is condensed. Cum </a:t>
            </a:r>
            <a:r>
              <a:rPr lang="en-US" spc="-100" dirty="0" err="1" smtClean="0"/>
              <a:t>sociis</a:t>
            </a:r>
            <a:r>
              <a:rPr lang="en-US" spc="-100" dirty="0" smtClean="0"/>
              <a:t> </a:t>
            </a:r>
            <a:r>
              <a:rPr lang="en-US" spc="-100" dirty="0" err="1" smtClean="0"/>
              <a:t>natoque</a:t>
            </a:r>
            <a:r>
              <a:rPr lang="en-US" spc="-100" dirty="0" smtClean="0"/>
              <a:t> </a:t>
            </a:r>
            <a:r>
              <a:rPr lang="en-US" spc="-100" dirty="0" err="1" smtClean="0"/>
              <a:t>penatibus</a:t>
            </a:r>
            <a:r>
              <a:rPr lang="en-US" spc="-100" dirty="0" smtClean="0"/>
              <a:t> et </a:t>
            </a:r>
            <a:r>
              <a:rPr lang="en-US" spc="-100" dirty="0" err="1" smtClean="0"/>
              <a:t>magnis</a:t>
            </a:r>
            <a:r>
              <a:rPr lang="en-US" spc="-100" dirty="0" smtClean="0"/>
              <a:t> </a:t>
            </a:r>
            <a:r>
              <a:rPr lang="en-US" spc="-100" dirty="0" err="1" smtClean="0"/>
              <a:t>dis</a:t>
            </a:r>
            <a:r>
              <a:rPr lang="en-US" spc="-100" dirty="0" smtClean="0"/>
              <a:t> parturient </a:t>
            </a:r>
            <a:r>
              <a:rPr lang="en-US" spc="-100" dirty="0" err="1" smtClean="0"/>
              <a:t>montes</a:t>
            </a:r>
            <a:r>
              <a:rPr lang="en-US" spc="-100" dirty="0" smtClean="0"/>
              <a:t>, </a:t>
            </a:r>
            <a:r>
              <a:rPr lang="en-US" spc="-100" dirty="0" err="1" smtClean="0"/>
              <a:t>nascetur</a:t>
            </a:r>
            <a:r>
              <a:rPr lang="en-US" spc="-100" dirty="0" smtClean="0"/>
              <a:t> </a:t>
            </a:r>
            <a:r>
              <a:rPr lang="en-US" spc="-100" dirty="0" err="1" smtClean="0"/>
              <a:t>ridiculus</a:t>
            </a:r>
            <a:r>
              <a:rPr lang="en-US" spc="-100" dirty="0" smtClean="0"/>
              <a:t> mus. Integer </a:t>
            </a:r>
            <a:r>
              <a:rPr lang="en-US" spc="-100" dirty="0" err="1" smtClean="0"/>
              <a:t>libero</a:t>
            </a:r>
            <a:r>
              <a:rPr lang="en-US" spc="-100" dirty="0" smtClean="0"/>
              <a:t> magna.</a:t>
            </a:r>
            <a:endParaRPr lang="en-US" spc="-100" dirty="0"/>
          </a:p>
        </p:txBody>
      </p:sp>
      <p:sp>
        <p:nvSpPr>
          <p:cNvPr id="5" name="TextBox 4"/>
          <p:cNvSpPr txBox="1"/>
          <p:nvPr/>
        </p:nvSpPr>
        <p:spPr>
          <a:xfrm>
            <a:off x="5876925" y="3038476"/>
            <a:ext cx="27717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100" dirty="0" smtClean="0"/>
              <a:t>Letter spacing here is extended. Nam </a:t>
            </a:r>
            <a:r>
              <a:rPr lang="en-US" spc="100" dirty="0" err="1" smtClean="0"/>
              <a:t>quis</a:t>
            </a:r>
            <a:r>
              <a:rPr lang="en-US" spc="100" dirty="0" smtClean="0"/>
              <a:t> magna </a:t>
            </a:r>
            <a:r>
              <a:rPr lang="en-US" spc="100" dirty="0" err="1" smtClean="0"/>
              <a:t>risus</a:t>
            </a:r>
            <a:r>
              <a:rPr lang="en-US" spc="100" dirty="0" smtClean="0"/>
              <a:t>. </a:t>
            </a:r>
            <a:r>
              <a:rPr lang="en-US" spc="100" dirty="0" err="1" smtClean="0"/>
              <a:t>Mauris</a:t>
            </a:r>
            <a:r>
              <a:rPr lang="en-US" spc="100" dirty="0" smtClean="0"/>
              <a:t> </a:t>
            </a:r>
            <a:r>
              <a:rPr lang="en-US" spc="100" dirty="0" err="1" smtClean="0"/>
              <a:t>eget</a:t>
            </a:r>
            <a:r>
              <a:rPr lang="en-US" spc="100" dirty="0" smtClean="0"/>
              <a:t> </a:t>
            </a:r>
            <a:r>
              <a:rPr lang="en-US" spc="100" dirty="0" err="1" smtClean="0"/>
              <a:t>urna</a:t>
            </a:r>
            <a:r>
              <a:rPr lang="en-US" spc="100" dirty="0" smtClean="0"/>
              <a:t> non </a:t>
            </a:r>
            <a:r>
              <a:rPr lang="en-US" spc="100" dirty="0" err="1" smtClean="0"/>
              <a:t>odio</a:t>
            </a:r>
            <a:r>
              <a:rPr lang="en-US" spc="100" dirty="0" smtClean="0"/>
              <a:t> </a:t>
            </a:r>
            <a:r>
              <a:rPr lang="en-US" spc="100" dirty="0" err="1" smtClean="0"/>
              <a:t>mollis</a:t>
            </a:r>
            <a:r>
              <a:rPr lang="en-US" spc="100" dirty="0" smtClean="0"/>
              <a:t> </a:t>
            </a:r>
            <a:r>
              <a:rPr lang="en-US" spc="100" dirty="0" err="1" smtClean="0"/>
              <a:t>imperdiet</a:t>
            </a:r>
            <a:r>
              <a:rPr lang="en-US" spc="100" dirty="0" smtClean="0"/>
              <a:t>. </a:t>
            </a:r>
            <a:r>
              <a:rPr lang="en-US" spc="100" dirty="0" err="1" smtClean="0"/>
              <a:t>Sed</a:t>
            </a:r>
            <a:r>
              <a:rPr lang="en-US" spc="100" dirty="0" smtClean="0"/>
              <a:t> </a:t>
            </a:r>
            <a:r>
              <a:rPr lang="en-US" spc="100" dirty="0" err="1" smtClean="0"/>
              <a:t>ullamcorper</a:t>
            </a:r>
            <a:r>
              <a:rPr lang="en-US" spc="100" dirty="0" smtClean="0"/>
              <a:t> </a:t>
            </a:r>
            <a:r>
              <a:rPr lang="en-US" spc="100" dirty="0" err="1" smtClean="0"/>
              <a:t>auctor</a:t>
            </a:r>
            <a:r>
              <a:rPr lang="en-US" spc="100" dirty="0" smtClean="0"/>
              <a:t> </a:t>
            </a:r>
            <a:r>
              <a:rPr lang="en-US" spc="100" dirty="0" err="1" smtClean="0"/>
              <a:t>porttitor</a:t>
            </a:r>
            <a:endParaRPr lang="en-US" spc="100" dirty="0"/>
          </a:p>
        </p:txBody>
      </p:sp>
      <p:sp>
        <p:nvSpPr>
          <p:cNvPr id="6" name="TextBox 5"/>
          <p:cNvSpPr txBox="1"/>
          <p:nvPr/>
        </p:nvSpPr>
        <p:spPr>
          <a:xfrm>
            <a:off x="3190875" y="3038475"/>
            <a:ext cx="26098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Letter spacing here is average.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ligula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,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mi.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ante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373335" cy="4389120"/>
          </a:xfrm>
        </p:spPr>
        <p:txBody>
          <a:bodyPr/>
          <a:lstStyle/>
          <a:p>
            <a:r>
              <a:rPr lang="en-US" dirty="0" smtClean="0"/>
              <a:t>The arrangement of lines of text in relation to the page margins. </a:t>
            </a:r>
          </a:p>
          <a:p>
            <a:r>
              <a:rPr lang="en-US" dirty="0" smtClean="0"/>
              <a:t>There are four dominant styles:</a:t>
            </a:r>
          </a:p>
          <a:p>
            <a:pPr lvl="1"/>
            <a:r>
              <a:rPr lang="en-US" dirty="0" smtClean="0"/>
              <a:t>Ranged left</a:t>
            </a:r>
          </a:p>
          <a:p>
            <a:pPr lvl="1"/>
            <a:r>
              <a:rPr lang="en-US" dirty="0" smtClean="0"/>
              <a:t>Ranged right</a:t>
            </a:r>
          </a:p>
          <a:p>
            <a:pPr lvl="1"/>
            <a:r>
              <a:rPr lang="en-US" dirty="0" smtClean="0"/>
              <a:t>Centered</a:t>
            </a:r>
          </a:p>
          <a:p>
            <a:pPr lvl="1"/>
            <a:r>
              <a:rPr lang="en-US" dirty="0" smtClean="0"/>
              <a:t>Justified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550795"/>
          </a:xfrm>
        </p:spPr>
        <p:txBody>
          <a:bodyPr/>
          <a:lstStyle/>
          <a:p>
            <a:r>
              <a:rPr lang="en-US" dirty="0" smtClean="0"/>
              <a:t>Ranged left</a:t>
            </a:r>
          </a:p>
          <a:p>
            <a:pPr lvl="1"/>
            <a:r>
              <a:rPr lang="en-US" dirty="0" smtClean="0"/>
              <a:t>Text is aligned to the left-hand margin.</a:t>
            </a:r>
          </a:p>
          <a:p>
            <a:pPr lvl="1"/>
            <a:r>
              <a:rPr lang="en-US" dirty="0" smtClean="0"/>
              <a:t>The most common, legible and aesthetically pleasing. </a:t>
            </a:r>
          </a:p>
          <a:p>
            <a:pPr lvl="1"/>
            <a:r>
              <a:rPr lang="en-US" dirty="0" smtClean="0"/>
              <a:t>The majority of your text should be aligned left unless you have a sound reason to do otherwise.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9963" y="4881563"/>
            <a:ext cx="20097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79"/>
            <a:ext cx="7382472" cy="2495667"/>
          </a:xfrm>
        </p:spPr>
        <p:txBody>
          <a:bodyPr>
            <a:normAutofit/>
          </a:bodyPr>
          <a:lstStyle/>
          <a:p>
            <a:r>
              <a:rPr lang="en-US" dirty="0" smtClean="0"/>
              <a:t>Ranged right</a:t>
            </a:r>
          </a:p>
          <a:p>
            <a:pPr lvl="1"/>
            <a:r>
              <a:rPr lang="en-US" dirty="0" smtClean="0"/>
              <a:t>Hard to read quickly because the eye struggles to find the start of each new line. </a:t>
            </a:r>
          </a:p>
          <a:p>
            <a:pPr lvl="1"/>
            <a:r>
              <a:rPr lang="en-US" dirty="0" smtClean="0"/>
              <a:t>However, it can be stylish for short blocks of text.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2813" y="4676775"/>
            <a:ext cx="20097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428158" cy="2122170"/>
          </a:xfrm>
        </p:spPr>
        <p:txBody>
          <a:bodyPr/>
          <a:lstStyle/>
          <a:p>
            <a:r>
              <a:rPr lang="en-US" dirty="0" smtClean="0"/>
              <a:t>Centered</a:t>
            </a:r>
          </a:p>
          <a:p>
            <a:pPr lvl="1"/>
            <a:r>
              <a:rPr lang="en-US" dirty="0" smtClean="0"/>
              <a:t>Text is centered on each line, should be used sparingly. </a:t>
            </a:r>
          </a:p>
          <a:p>
            <a:pPr lvl="1"/>
            <a:r>
              <a:rPr lang="en-US" dirty="0" smtClean="0"/>
              <a:t>While appropriate for display type and headings, it should not be used for body copy.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9488" y="4657725"/>
            <a:ext cx="20097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Typography?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study of the design and use of type.</a:t>
            </a:r>
          </a:p>
          <a:p>
            <a:r>
              <a:rPr lang="en-US" dirty="0" smtClean="0"/>
              <a:t>The objective is to make text as legible and visually attractive as possible.</a:t>
            </a:r>
          </a:p>
          <a:p>
            <a:r>
              <a:rPr lang="en-US" dirty="0" smtClean="0"/>
              <a:t>Typography requires making decisions about:</a:t>
            </a:r>
          </a:p>
          <a:p>
            <a:pPr lvl="1"/>
            <a:r>
              <a:rPr lang="en-US" dirty="0" smtClean="0"/>
              <a:t>Typefaces</a:t>
            </a:r>
          </a:p>
          <a:p>
            <a:pPr lvl="1"/>
            <a:r>
              <a:rPr lang="en-US" dirty="0" smtClean="0"/>
              <a:t>Type attributes (size, color, weight)</a:t>
            </a:r>
          </a:p>
          <a:p>
            <a:pPr lvl="1"/>
            <a:r>
              <a:rPr lang="en-US" dirty="0" smtClean="0"/>
              <a:t>Type arrangement (hierarchy, spacing, line length)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336787" cy="2160270"/>
          </a:xfrm>
        </p:spPr>
        <p:txBody>
          <a:bodyPr/>
          <a:lstStyle/>
          <a:p>
            <a:r>
              <a:rPr lang="en-US" dirty="0" smtClean="0"/>
              <a:t>Justified</a:t>
            </a:r>
          </a:p>
          <a:p>
            <a:pPr lvl="1"/>
            <a:r>
              <a:rPr lang="en-US" dirty="0" smtClean="0"/>
              <a:t>Ranging to both left and right margins, can be a neat solution. </a:t>
            </a:r>
          </a:p>
          <a:p>
            <a:pPr lvl="1"/>
            <a:r>
              <a:rPr lang="en-US" dirty="0" smtClean="0"/>
              <a:t>However, it can create excessive spaces between words and may require hyphenation.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7113" y="4610100"/>
            <a:ext cx="20097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79"/>
            <a:ext cx="7327649" cy="3941445"/>
          </a:xfrm>
        </p:spPr>
        <p:txBody>
          <a:bodyPr/>
          <a:lstStyle/>
          <a:p>
            <a:r>
              <a:rPr lang="en-US" dirty="0" smtClean="0"/>
              <a:t>An organization of things into higher and lower levels. </a:t>
            </a:r>
          </a:p>
          <a:p>
            <a:r>
              <a:rPr lang="en-US" dirty="0" smtClean="0"/>
              <a:t>Use font weight, color, and style to indicate how information is </a:t>
            </a:r>
            <a:br>
              <a:rPr lang="en-US" dirty="0" smtClean="0"/>
            </a:br>
            <a:r>
              <a:rPr lang="en-US" dirty="0" smtClean="0"/>
              <a:t>organized.</a:t>
            </a:r>
          </a:p>
          <a:p>
            <a:r>
              <a:rPr lang="en-US" dirty="0" smtClean="0"/>
              <a:t>Be consistent in </a:t>
            </a:r>
            <a:br>
              <a:rPr lang="en-US" dirty="0" smtClean="0"/>
            </a:br>
            <a:r>
              <a:rPr lang="en-US" dirty="0" smtClean="0"/>
              <a:t>styling your</a:t>
            </a:r>
            <a:br>
              <a:rPr lang="en-US" dirty="0" smtClean="0"/>
            </a:br>
            <a:r>
              <a:rPr lang="en-US" dirty="0" smtClean="0"/>
              <a:t>typographical</a:t>
            </a:r>
            <a:br>
              <a:rPr lang="en-US" dirty="0" smtClean="0"/>
            </a:br>
            <a:r>
              <a:rPr lang="en-US" dirty="0" smtClean="0"/>
              <a:t>hierarchy.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00475" y="3467099"/>
            <a:ext cx="5133975" cy="324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Top Level Heading</a:t>
            </a:r>
          </a:p>
          <a:p>
            <a:r>
              <a:rPr lang="en-US" sz="1100" dirty="0" err="1" smtClean="0"/>
              <a:t>Lorem</a:t>
            </a:r>
            <a:r>
              <a:rPr lang="en-US" sz="1100" dirty="0" smtClean="0"/>
              <a:t> </a:t>
            </a:r>
            <a:r>
              <a:rPr lang="en-US" sz="1100" dirty="0" err="1" smtClean="0"/>
              <a:t>ipsum</a:t>
            </a:r>
            <a:r>
              <a:rPr lang="en-US" sz="1100" dirty="0" smtClean="0"/>
              <a:t> dolor sit </a:t>
            </a:r>
            <a:r>
              <a:rPr lang="en-US" sz="1100" dirty="0" err="1" smtClean="0"/>
              <a:t>amet</a:t>
            </a:r>
            <a:r>
              <a:rPr lang="en-US" sz="1100" dirty="0" smtClean="0"/>
              <a:t>, </a:t>
            </a:r>
            <a:r>
              <a:rPr lang="en-US" sz="1100" dirty="0" err="1" smtClean="0"/>
              <a:t>consectetur</a:t>
            </a:r>
            <a:r>
              <a:rPr lang="en-US" sz="1100" dirty="0" smtClean="0"/>
              <a:t> </a:t>
            </a:r>
            <a:r>
              <a:rPr lang="en-US" sz="1100" dirty="0" err="1" smtClean="0"/>
              <a:t>adipiscing</a:t>
            </a:r>
            <a:r>
              <a:rPr lang="en-US" sz="1100" dirty="0" smtClean="0"/>
              <a:t> </a:t>
            </a:r>
            <a:r>
              <a:rPr lang="en-US" sz="1100" dirty="0" err="1" smtClean="0"/>
              <a:t>elit</a:t>
            </a:r>
            <a:r>
              <a:rPr lang="en-US" sz="11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</a:rPr>
              <a:t>Second Level Heading</a:t>
            </a:r>
          </a:p>
          <a:p>
            <a:r>
              <a:rPr lang="en-US" sz="1100" dirty="0" err="1" smtClean="0"/>
              <a:t>Nulla</a:t>
            </a:r>
            <a:r>
              <a:rPr lang="en-US" sz="1100" dirty="0" smtClean="0"/>
              <a:t> </a:t>
            </a:r>
            <a:r>
              <a:rPr lang="en-US" sz="1100" dirty="0" err="1" smtClean="0"/>
              <a:t>arcu</a:t>
            </a:r>
            <a:r>
              <a:rPr lang="en-US" sz="1100" dirty="0" smtClean="0"/>
              <a:t> </a:t>
            </a:r>
            <a:r>
              <a:rPr lang="en-US" sz="1100" dirty="0" err="1" smtClean="0"/>
              <a:t>urna</a:t>
            </a:r>
            <a:r>
              <a:rPr lang="en-US" sz="1100" dirty="0" smtClean="0"/>
              <a:t>, </a:t>
            </a:r>
            <a:r>
              <a:rPr lang="en-US" sz="1100" dirty="0" err="1" smtClean="0"/>
              <a:t>viverra</a:t>
            </a:r>
            <a:r>
              <a:rPr lang="en-US" sz="1100" dirty="0" smtClean="0"/>
              <a:t> </a:t>
            </a:r>
            <a:r>
              <a:rPr lang="en-US" sz="1100" dirty="0" err="1" smtClean="0"/>
              <a:t>facilisis</a:t>
            </a:r>
            <a:r>
              <a:rPr lang="en-US" sz="1100" dirty="0" smtClean="0"/>
              <a:t> </a:t>
            </a:r>
            <a:r>
              <a:rPr lang="en-US" sz="1100" dirty="0" err="1" smtClean="0"/>
              <a:t>condimentum</a:t>
            </a:r>
            <a:r>
              <a:rPr lang="en-US" sz="1100" dirty="0" smtClean="0"/>
              <a:t> at, </a:t>
            </a:r>
            <a:r>
              <a:rPr lang="en-US" sz="1100" dirty="0" err="1" smtClean="0"/>
              <a:t>vehicula</a:t>
            </a:r>
            <a:r>
              <a:rPr lang="en-US" sz="1100" dirty="0" smtClean="0"/>
              <a:t> </a:t>
            </a:r>
            <a:r>
              <a:rPr lang="en-US" sz="1100" dirty="0" err="1" smtClean="0"/>
              <a:t>eget</a:t>
            </a:r>
            <a:r>
              <a:rPr lang="en-US" sz="1100" dirty="0" smtClean="0"/>
              <a:t> </a:t>
            </a:r>
            <a:r>
              <a:rPr lang="en-US" sz="1100" dirty="0" err="1" smtClean="0"/>
              <a:t>nisl</a:t>
            </a:r>
            <a:r>
              <a:rPr lang="en-US" sz="1100" dirty="0" smtClean="0"/>
              <a:t>. </a:t>
            </a:r>
            <a:r>
              <a:rPr lang="en-US" sz="1100" dirty="0" err="1" smtClean="0"/>
              <a:t>Ut</a:t>
            </a:r>
            <a:r>
              <a:rPr lang="en-US" sz="1100" dirty="0" smtClean="0"/>
              <a:t> </a:t>
            </a:r>
            <a:r>
              <a:rPr lang="en-US" sz="1100" dirty="0" err="1" smtClean="0"/>
              <a:t>rutrum</a:t>
            </a:r>
            <a:r>
              <a:rPr lang="en-US" sz="1100" dirty="0" smtClean="0"/>
              <a:t> </a:t>
            </a:r>
            <a:r>
              <a:rPr lang="en-US" sz="1100" dirty="0" err="1" smtClean="0"/>
              <a:t>mollis</a:t>
            </a:r>
            <a:r>
              <a:rPr lang="en-US" sz="1100" dirty="0" smtClean="0"/>
              <a:t> </a:t>
            </a:r>
            <a:r>
              <a:rPr lang="en-US" sz="1100" dirty="0" err="1" smtClean="0"/>
              <a:t>mauris</a:t>
            </a:r>
            <a:r>
              <a:rPr lang="en-US" sz="1100" dirty="0" smtClean="0"/>
              <a:t> et </a:t>
            </a:r>
            <a:r>
              <a:rPr lang="en-US" sz="1100" dirty="0" err="1" smtClean="0"/>
              <a:t>accumsan</a:t>
            </a:r>
            <a:r>
              <a:rPr lang="en-US" sz="1100" dirty="0" smtClean="0"/>
              <a:t>. </a:t>
            </a:r>
            <a:r>
              <a:rPr lang="en-US" sz="1100" dirty="0" err="1" smtClean="0"/>
              <a:t>Vestibulum</a:t>
            </a:r>
            <a:r>
              <a:rPr lang="en-US" sz="1100" dirty="0" smtClean="0"/>
              <a:t> sit </a:t>
            </a:r>
            <a:r>
              <a:rPr lang="en-US" sz="1100" dirty="0" err="1" smtClean="0"/>
              <a:t>amet</a:t>
            </a:r>
            <a:r>
              <a:rPr lang="en-US" sz="1100" dirty="0" smtClean="0"/>
              <a:t> </a:t>
            </a:r>
            <a:r>
              <a:rPr lang="en-US" sz="1100" dirty="0" err="1" smtClean="0"/>
              <a:t>commodo</a:t>
            </a:r>
            <a:r>
              <a:rPr lang="en-US" sz="1100" dirty="0" smtClean="0"/>
              <a:t> </a:t>
            </a:r>
            <a:r>
              <a:rPr lang="en-US" sz="1100" dirty="0" err="1" smtClean="0"/>
              <a:t>tellus</a:t>
            </a:r>
            <a:r>
              <a:rPr lang="en-US" sz="1100" dirty="0" smtClean="0"/>
              <a:t>.</a:t>
            </a:r>
          </a:p>
          <a:p>
            <a:pPr>
              <a:spcBef>
                <a:spcPts val="400"/>
              </a:spcBef>
            </a:pP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Third Level Heading</a:t>
            </a:r>
          </a:p>
          <a:p>
            <a:r>
              <a:rPr lang="en-US" sz="1100" dirty="0" err="1" smtClean="0"/>
              <a:t>Sed</a:t>
            </a:r>
            <a:r>
              <a:rPr lang="en-US" sz="1100" dirty="0" smtClean="0"/>
              <a:t> </a:t>
            </a:r>
            <a:r>
              <a:rPr lang="en-US" sz="1100" dirty="0" err="1" smtClean="0"/>
              <a:t>tincidunt</a:t>
            </a:r>
            <a:r>
              <a:rPr lang="en-US" sz="1100" dirty="0" smtClean="0"/>
              <a:t> dolor </a:t>
            </a:r>
            <a:r>
              <a:rPr lang="en-US" sz="1100" dirty="0" err="1" smtClean="0"/>
              <a:t>quis</a:t>
            </a:r>
            <a:r>
              <a:rPr lang="en-US" sz="1100" dirty="0" smtClean="0"/>
              <a:t> mi </a:t>
            </a:r>
            <a:r>
              <a:rPr lang="en-US" sz="1100" dirty="0" err="1" smtClean="0"/>
              <a:t>egestas</a:t>
            </a:r>
            <a:r>
              <a:rPr lang="en-US" sz="1100" dirty="0" smtClean="0"/>
              <a:t> </a:t>
            </a:r>
            <a:r>
              <a:rPr lang="en-US" sz="1100" dirty="0" err="1" smtClean="0"/>
              <a:t>lobortis</a:t>
            </a:r>
            <a:r>
              <a:rPr lang="en-US" sz="1100" dirty="0" smtClean="0"/>
              <a:t>. </a:t>
            </a:r>
            <a:r>
              <a:rPr lang="en-US" sz="1100" dirty="0" err="1" smtClean="0"/>
              <a:t>Aliquam</a:t>
            </a:r>
            <a:r>
              <a:rPr lang="en-US" sz="1100" dirty="0" smtClean="0"/>
              <a:t> vitae </a:t>
            </a:r>
            <a:r>
              <a:rPr lang="en-US" sz="1100" dirty="0" err="1" smtClean="0"/>
              <a:t>erat</a:t>
            </a:r>
            <a:r>
              <a:rPr lang="en-US" sz="1100" dirty="0" smtClean="0"/>
              <a:t> at </a:t>
            </a:r>
            <a:r>
              <a:rPr lang="en-US" sz="1100" dirty="0" err="1" smtClean="0"/>
              <a:t>lorem</a:t>
            </a:r>
            <a:r>
              <a:rPr lang="en-US" sz="1100" dirty="0" smtClean="0"/>
              <a:t> </a:t>
            </a:r>
            <a:r>
              <a:rPr lang="en-US" sz="1100" dirty="0" err="1" smtClean="0"/>
              <a:t>vestibulum</a:t>
            </a:r>
            <a:r>
              <a:rPr lang="en-US" sz="1100" dirty="0" smtClean="0"/>
              <a:t> </a:t>
            </a:r>
            <a:r>
              <a:rPr lang="en-US" sz="1100" dirty="0" err="1" smtClean="0"/>
              <a:t>dapibus</a:t>
            </a:r>
            <a:r>
              <a:rPr lang="en-US" sz="1100" dirty="0" smtClean="0"/>
              <a:t> ac a nisi. </a:t>
            </a:r>
            <a:r>
              <a:rPr lang="en-US" sz="1100" dirty="0" err="1" smtClean="0"/>
              <a:t>Ut</a:t>
            </a:r>
            <a:r>
              <a:rPr lang="en-US" sz="1100" dirty="0" smtClean="0"/>
              <a:t> </a:t>
            </a:r>
            <a:r>
              <a:rPr lang="en-US" sz="1100" dirty="0" err="1" smtClean="0"/>
              <a:t>imperdiet</a:t>
            </a:r>
            <a:r>
              <a:rPr lang="en-US" sz="1100" dirty="0" smtClean="0"/>
              <a:t> </a:t>
            </a:r>
            <a:r>
              <a:rPr lang="en-US" sz="1100" dirty="0" err="1" smtClean="0"/>
              <a:t>augue</a:t>
            </a:r>
            <a:r>
              <a:rPr lang="en-US" sz="1100" dirty="0" smtClean="0"/>
              <a:t> </a:t>
            </a:r>
            <a:r>
              <a:rPr lang="en-US" sz="1100" dirty="0" err="1" smtClean="0"/>
              <a:t>semper</a:t>
            </a:r>
            <a:r>
              <a:rPr lang="en-US" sz="1100" dirty="0" smtClean="0"/>
              <a:t> </a:t>
            </a:r>
            <a:r>
              <a:rPr lang="en-US" sz="1100" dirty="0" err="1" smtClean="0"/>
              <a:t>nibh</a:t>
            </a:r>
            <a:r>
              <a:rPr lang="en-US" sz="1100" dirty="0" smtClean="0"/>
              <a:t> </a:t>
            </a:r>
            <a:r>
              <a:rPr lang="en-US" sz="1100" dirty="0" err="1" smtClean="0"/>
              <a:t>dignissim</a:t>
            </a:r>
            <a:r>
              <a:rPr lang="en-US" sz="1100" dirty="0" smtClean="0"/>
              <a:t> </a:t>
            </a:r>
            <a:r>
              <a:rPr lang="en-US" sz="1100" dirty="0" err="1" smtClean="0"/>
              <a:t>quis</a:t>
            </a:r>
            <a:r>
              <a:rPr lang="en-US" sz="1100" dirty="0" smtClean="0"/>
              <a:t> </a:t>
            </a:r>
            <a:r>
              <a:rPr lang="en-US" sz="1100" dirty="0" err="1" smtClean="0"/>
              <a:t>feugiat</a:t>
            </a:r>
            <a:r>
              <a:rPr lang="en-US" sz="1100" dirty="0" smtClean="0"/>
              <a:t> </a:t>
            </a:r>
            <a:r>
              <a:rPr lang="en-US" sz="1100" dirty="0" err="1" smtClean="0"/>
              <a:t>erat</a:t>
            </a:r>
            <a:r>
              <a:rPr lang="en-US" sz="1100" dirty="0" smtClean="0"/>
              <a:t> </a:t>
            </a:r>
            <a:r>
              <a:rPr lang="en-US" sz="1100" dirty="0" err="1" smtClean="0"/>
              <a:t>sodales</a:t>
            </a:r>
            <a:r>
              <a:rPr lang="en-US" sz="1100" dirty="0" smtClean="0"/>
              <a:t>.</a:t>
            </a:r>
          </a:p>
          <a:p>
            <a:pPr>
              <a:spcBef>
                <a:spcPts val="400"/>
              </a:spcBef>
            </a:pP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Third Level Heading</a:t>
            </a:r>
          </a:p>
          <a:p>
            <a:r>
              <a:rPr lang="en-US" sz="1100" dirty="0" smtClean="0"/>
              <a:t>Nam </a:t>
            </a:r>
            <a:r>
              <a:rPr lang="en-US" sz="1100" dirty="0" err="1" smtClean="0"/>
              <a:t>vel</a:t>
            </a:r>
            <a:r>
              <a:rPr lang="en-US" sz="1100" dirty="0" smtClean="0"/>
              <a:t> </a:t>
            </a:r>
            <a:r>
              <a:rPr lang="en-US" sz="1100" dirty="0" err="1" smtClean="0"/>
              <a:t>leo</a:t>
            </a:r>
            <a:r>
              <a:rPr lang="en-US" sz="1100" dirty="0" smtClean="0"/>
              <a:t> in </a:t>
            </a:r>
            <a:r>
              <a:rPr lang="en-US" sz="1100" dirty="0" err="1" smtClean="0"/>
              <a:t>augue</a:t>
            </a:r>
            <a:r>
              <a:rPr lang="en-US" sz="1100" dirty="0" smtClean="0"/>
              <a:t> </a:t>
            </a:r>
            <a:r>
              <a:rPr lang="en-US" sz="1100" dirty="0" err="1" smtClean="0"/>
              <a:t>gravida</a:t>
            </a:r>
            <a:r>
              <a:rPr lang="en-US" sz="1100" dirty="0" smtClean="0"/>
              <a:t> </a:t>
            </a:r>
            <a:r>
              <a:rPr lang="en-US" sz="1100" dirty="0" err="1" smtClean="0"/>
              <a:t>porta</a:t>
            </a:r>
            <a:r>
              <a:rPr lang="en-US" sz="1100" dirty="0" smtClean="0"/>
              <a:t>. </a:t>
            </a:r>
            <a:r>
              <a:rPr lang="en-US" sz="1100" dirty="0" err="1" smtClean="0"/>
              <a:t>Duis</a:t>
            </a:r>
            <a:r>
              <a:rPr lang="en-US" sz="1100" dirty="0" smtClean="0"/>
              <a:t> </a:t>
            </a:r>
            <a:r>
              <a:rPr lang="en-US" sz="1100" dirty="0" err="1" smtClean="0"/>
              <a:t>rutrum</a:t>
            </a:r>
            <a:r>
              <a:rPr lang="en-US" sz="1100" dirty="0" smtClean="0"/>
              <a:t> </a:t>
            </a:r>
            <a:r>
              <a:rPr lang="en-US" sz="1100" dirty="0" err="1" smtClean="0"/>
              <a:t>orci</a:t>
            </a:r>
            <a:r>
              <a:rPr lang="en-US" sz="1100" dirty="0" smtClean="0"/>
              <a:t> ac lacus </a:t>
            </a:r>
            <a:r>
              <a:rPr lang="en-US" sz="1100" dirty="0" err="1" smtClean="0"/>
              <a:t>fermentum</a:t>
            </a:r>
            <a:r>
              <a:rPr lang="en-US" sz="1100" dirty="0" smtClean="0"/>
              <a:t> </a:t>
            </a:r>
            <a:r>
              <a:rPr lang="en-US" sz="1100" dirty="0" err="1" smtClean="0"/>
              <a:t>semper</a:t>
            </a:r>
            <a:r>
              <a:rPr lang="en-US" sz="1100" dirty="0" smtClean="0"/>
              <a:t>. Maecenas nisi </a:t>
            </a:r>
            <a:r>
              <a:rPr lang="en-US" sz="1100" dirty="0" err="1" smtClean="0"/>
              <a:t>nulla</a:t>
            </a:r>
            <a:r>
              <a:rPr lang="en-US" sz="1100" dirty="0" smtClean="0"/>
              <a:t>, </a:t>
            </a:r>
            <a:r>
              <a:rPr lang="en-US" sz="1100" dirty="0" err="1" smtClean="0"/>
              <a:t>dapibus</a:t>
            </a:r>
            <a:r>
              <a:rPr lang="en-US" sz="1100" dirty="0" smtClean="0"/>
              <a:t> ac </a:t>
            </a:r>
            <a:r>
              <a:rPr lang="en-US" sz="1100" dirty="0" err="1" smtClean="0"/>
              <a:t>placerat</a:t>
            </a:r>
            <a:r>
              <a:rPr lang="en-US" sz="1100" dirty="0" smtClean="0"/>
              <a:t> vitae, </a:t>
            </a:r>
            <a:r>
              <a:rPr lang="en-US" sz="1100" dirty="0" err="1" smtClean="0"/>
              <a:t>vestibulum</a:t>
            </a:r>
            <a:r>
              <a:rPr lang="en-US" sz="1100" dirty="0" smtClean="0"/>
              <a:t> </a:t>
            </a:r>
            <a:r>
              <a:rPr lang="en-US" sz="1100" dirty="0" err="1" smtClean="0"/>
              <a:t>ut</a:t>
            </a:r>
            <a:r>
              <a:rPr lang="en-US" sz="1100" dirty="0" smtClean="0"/>
              <a:t> nisi.</a:t>
            </a:r>
          </a:p>
          <a:p>
            <a:pPr>
              <a:spcBef>
                <a:spcPts val="600"/>
              </a:spcBef>
            </a:pP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</a:rPr>
              <a:t>Second Level Heading</a:t>
            </a:r>
          </a:p>
          <a:p>
            <a:r>
              <a:rPr lang="en-US" sz="1100" dirty="0" err="1" smtClean="0"/>
              <a:t>Donec</a:t>
            </a:r>
            <a:r>
              <a:rPr lang="en-US" sz="1100" dirty="0" smtClean="0"/>
              <a:t> </a:t>
            </a:r>
            <a:r>
              <a:rPr lang="en-US" sz="1100" dirty="0" err="1" smtClean="0"/>
              <a:t>bibendum</a:t>
            </a:r>
            <a:r>
              <a:rPr lang="en-US" sz="1100" dirty="0" smtClean="0"/>
              <a:t> </a:t>
            </a:r>
            <a:r>
              <a:rPr lang="en-US" sz="1100" dirty="0" err="1" smtClean="0"/>
              <a:t>fringilla</a:t>
            </a:r>
            <a:r>
              <a:rPr lang="en-US" sz="1100" dirty="0" smtClean="0"/>
              <a:t> </a:t>
            </a:r>
            <a:r>
              <a:rPr lang="en-US" sz="1100" dirty="0" err="1" smtClean="0"/>
              <a:t>arcu</a:t>
            </a:r>
            <a:r>
              <a:rPr lang="en-US" sz="1100" dirty="0" smtClean="0"/>
              <a:t>, vitae </a:t>
            </a:r>
            <a:r>
              <a:rPr lang="en-US" sz="1100" dirty="0" err="1" smtClean="0"/>
              <a:t>mollis</a:t>
            </a:r>
            <a:r>
              <a:rPr lang="en-US" sz="1100" dirty="0" smtClean="0"/>
              <a:t> </a:t>
            </a:r>
            <a:r>
              <a:rPr lang="en-US" sz="1100" dirty="0" err="1" smtClean="0"/>
              <a:t>sem</a:t>
            </a:r>
            <a:r>
              <a:rPr lang="en-US" sz="1100" dirty="0" smtClean="0"/>
              <a:t> </a:t>
            </a:r>
            <a:r>
              <a:rPr lang="en-US" sz="1100" dirty="0" err="1" smtClean="0"/>
              <a:t>commodo</a:t>
            </a:r>
            <a:r>
              <a:rPr lang="en-US" sz="1100" dirty="0" smtClean="0"/>
              <a:t> </a:t>
            </a:r>
            <a:r>
              <a:rPr lang="en-US" sz="1100" dirty="0" err="1" smtClean="0"/>
              <a:t>eu</a:t>
            </a:r>
            <a:r>
              <a:rPr lang="en-US" sz="1100" dirty="0" smtClean="0"/>
              <a:t>. </a:t>
            </a:r>
            <a:r>
              <a:rPr lang="en-US" sz="1100" dirty="0" err="1" smtClean="0"/>
              <a:t>Vestibulum</a:t>
            </a:r>
            <a:r>
              <a:rPr lang="en-US" sz="1100" dirty="0" smtClean="0"/>
              <a:t> </a:t>
            </a:r>
            <a:r>
              <a:rPr lang="en-US" sz="1100" dirty="0" err="1" smtClean="0"/>
              <a:t>suscipit</a:t>
            </a:r>
            <a:r>
              <a:rPr lang="en-US" sz="1100" dirty="0" smtClean="0"/>
              <a:t> </a:t>
            </a:r>
            <a:r>
              <a:rPr lang="en-US" sz="1100" dirty="0" err="1" smtClean="0"/>
              <a:t>ligula</a:t>
            </a:r>
            <a:r>
              <a:rPr lang="en-US" sz="1100" dirty="0" smtClean="0"/>
              <a:t> </a:t>
            </a:r>
            <a:r>
              <a:rPr lang="en-US" sz="1100" dirty="0" err="1" smtClean="0"/>
              <a:t>sed</a:t>
            </a:r>
            <a:r>
              <a:rPr lang="en-US" sz="1100" dirty="0" smtClean="0"/>
              <a:t> </a:t>
            </a:r>
            <a:r>
              <a:rPr lang="en-US" sz="1100" dirty="0" err="1" smtClean="0"/>
              <a:t>nibh</a:t>
            </a:r>
            <a:r>
              <a:rPr lang="en-US" sz="1100" dirty="0" smtClean="0"/>
              <a:t> </a:t>
            </a:r>
            <a:r>
              <a:rPr lang="en-US" sz="1100" dirty="0" err="1" smtClean="0"/>
              <a:t>sollicitudin</a:t>
            </a:r>
            <a:r>
              <a:rPr lang="en-US" sz="1100" dirty="0" smtClean="0"/>
              <a:t> </a:t>
            </a:r>
            <a:r>
              <a:rPr lang="en-US" sz="1100" dirty="0" err="1" smtClean="0"/>
              <a:t>facilisis</a:t>
            </a:r>
            <a:r>
              <a:rPr lang="en-US" sz="1100" dirty="0" smtClean="0"/>
              <a:t>.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3752850" y="3419475"/>
            <a:ext cx="5133975" cy="327659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79"/>
            <a:ext cx="7345924" cy="3941445"/>
          </a:xfrm>
        </p:spPr>
        <p:txBody>
          <a:bodyPr>
            <a:normAutofit/>
          </a:bodyPr>
          <a:lstStyle/>
          <a:p>
            <a:r>
              <a:rPr lang="en-US" dirty="0" smtClean="0"/>
              <a:t>Any text-heavy design project, such as most websites, requires a sound and consistent typographic scheme to be successful. </a:t>
            </a:r>
          </a:p>
          <a:p>
            <a:r>
              <a:rPr lang="en-US" dirty="0" smtClean="0"/>
              <a:t>When you approach a new project, read the given text carefully to understand the differing types of information that it contains.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79"/>
            <a:ext cx="7318512" cy="3941445"/>
          </a:xfrm>
        </p:spPr>
        <p:txBody>
          <a:bodyPr>
            <a:normAutofit/>
          </a:bodyPr>
          <a:lstStyle/>
          <a:p>
            <a:r>
              <a:rPr lang="en-US" dirty="0" smtClean="0"/>
              <a:t>Even if your copy is supplied totally unformatted you can still see that the data (whatever it might be) breaks down into parts on a recognizable scale of importance. </a:t>
            </a:r>
          </a:p>
          <a:p>
            <a:r>
              <a:rPr lang="en-US" dirty="0" smtClean="0"/>
              <a:t>For example, section titles, title that begin paragraphs, subtitles within paragraphs, and body copy can all play a role in your hierarchy.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79"/>
            <a:ext cx="7391609" cy="3941445"/>
          </a:xfrm>
        </p:spPr>
        <p:txBody>
          <a:bodyPr>
            <a:normAutofit/>
          </a:bodyPr>
          <a:lstStyle/>
          <a:p>
            <a:r>
              <a:rPr lang="en-US" dirty="0" smtClean="0"/>
              <a:t>The titles and headings are your display text and you may elect to treat them entirely different from body text, although all headings within a piece should belong to a single type family, with depth and contrast arising from changes in size and weight.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373335" cy="4389120"/>
          </a:xfrm>
        </p:spPr>
        <p:txBody>
          <a:bodyPr/>
          <a:lstStyle/>
          <a:p>
            <a:r>
              <a:rPr lang="en-US" dirty="0" smtClean="0"/>
              <a:t>A distinct difference between two or more things.</a:t>
            </a:r>
          </a:p>
          <a:p>
            <a:r>
              <a:rPr lang="en-US" dirty="0" smtClean="0"/>
              <a:t>Good contrast makes text more readable.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Contrast between font weight, color, and style can add visual interest.</a:t>
            </a:r>
          </a:p>
        </p:txBody>
      </p:sp>
      <p:pic>
        <p:nvPicPr>
          <p:cNvPr id="4" name="Content Placeholder 7" descr="29-design-helpers.gif"/>
          <p:cNvPicPr>
            <a:picLocks noChangeAspect="1"/>
          </p:cNvPicPr>
          <p:nvPr/>
        </p:nvPicPr>
        <p:blipFill>
          <a:blip r:embed="rId2" cstate="print"/>
          <a:srcRect l="42000" t="18750" b="65625"/>
          <a:stretch>
            <a:fillRect/>
          </a:stretch>
        </p:blipFill>
        <p:spPr>
          <a:xfrm>
            <a:off x="790576" y="5419652"/>
            <a:ext cx="3276599" cy="564931"/>
          </a:xfrm>
          <a:prstGeom prst="rect">
            <a:avLst/>
          </a:prstGeom>
        </p:spPr>
      </p:pic>
      <p:pic>
        <p:nvPicPr>
          <p:cNvPr id="5" name="Content Placeholder 7" descr="20-tracking.gif"/>
          <p:cNvPicPr>
            <a:picLocks noChangeAspect="1"/>
          </p:cNvPicPr>
          <p:nvPr/>
        </p:nvPicPr>
        <p:blipFill>
          <a:blip r:embed="rId3" cstate="print"/>
          <a:srcRect t="32827"/>
          <a:stretch>
            <a:fillRect/>
          </a:stretch>
        </p:blipFill>
        <p:spPr>
          <a:xfrm>
            <a:off x="5381625" y="4835626"/>
            <a:ext cx="3160331" cy="1746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6776" y="3359013"/>
            <a:ext cx="285750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Good Contrast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2900" y="3359013"/>
            <a:ext cx="2867025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33CC"/>
                </a:solidFill>
              </a:rPr>
              <a:t>Poor Contrast</a:t>
            </a:r>
            <a:endParaRPr lang="en-US" sz="28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79"/>
            <a:ext cx="4476859" cy="4455796"/>
          </a:xfrm>
        </p:spPr>
        <p:txBody>
          <a:bodyPr>
            <a:normAutofit/>
          </a:bodyPr>
          <a:lstStyle/>
          <a:p>
            <a:r>
              <a:rPr lang="en-US" dirty="0" smtClean="0"/>
              <a:t>Too </a:t>
            </a:r>
            <a:r>
              <a:rPr lang="en-US" i="1" dirty="0" smtClean="0"/>
              <a:t>much</a:t>
            </a:r>
            <a:r>
              <a:rPr lang="en-US" dirty="0" smtClean="0"/>
              <a:t> contrast all over the page makes a design confusing.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Restraint is the key to good design.</a:t>
            </a:r>
            <a:endParaRPr lang="en-US" dirty="0"/>
          </a:p>
        </p:txBody>
      </p:sp>
      <p:pic>
        <p:nvPicPr>
          <p:cNvPr id="6" name="Picture 5" descr="PPT66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8902" y="1581151"/>
            <a:ext cx="2876549" cy="2313934"/>
          </a:xfrm>
          <a:prstGeom prst="rect">
            <a:avLst/>
          </a:prstGeom>
        </p:spPr>
      </p:pic>
      <p:pic>
        <p:nvPicPr>
          <p:cNvPr id="7" name="Picture 6" descr="PPT72A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7428" y="4145203"/>
            <a:ext cx="3243858" cy="248276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a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391609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Letterforms are more than simply characters to be read. </a:t>
            </a:r>
          </a:p>
          <a:p>
            <a:r>
              <a:rPr lang="en-US" dirty="0" smtClean="0"/>
              <a:t>Additional information arises out of the associations that are attached to various styles of type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a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easily see the difference in the character of the typefaces used in a Wild West "wanted" poster and those used for a traditional wedding invitation. </a:t>
            </a:r>
          </a:p>
          <a:p>
            <a:r>
              <a:rPr lang="en-US" dirty="0" smtClean="0"/>
              <a:t>Successful designing </a:t>
            </a:r>
            <a:br>
              <a:rPr lang="en-US" dirty="0" smtClean="0"/>
            </a:br>
            <a:r>
              <a:rPr lang="en-US" dirty="0" smtClean="0"/>
              <a:t>with type is all about </a:t>
            </a:r>
            <a:br>
              <a:rPr lang="en-US" dirty="0" smtClean="0"/>
            </a:br>
            <a:r>
              <a:rPr lang="en-US" dirty="0" smtClean="0"/>
              <a:t>making the most of </a:t>
            </a:r>
            <a:br>
              <a:rPr lang="en-US" dirty="0" smtClean="0"/>
            </a:br>
            <a:r>
              <a:rPr lang="en-US" dirty="0" smtClean="0"/>
              <a:t>those associations to </a:t>
            </a:r>
            <a:br>
              <a:rPr lang="en-US" dirty="0" smtClean="0"/>
            </a:br>
            <a:r>
              <a:rPr lang="en-US" dirty="0" smtClean="0"/>
              <a:t>make your visual point.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527" y="3262313"/>
            <a:ext cx="16668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0492" y="3267075"/>
            <a:ext cx="16668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Meaning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391609" cy="43891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first thing that you do when you receive copy (text) for a design job is to read it for sense. </a:t>
            </a:r>
          </a:p>
          <a:p>
            <a:pPr lvl="1"/>
            <a:r>
              <a:rPr lang="en-US" dirty="0" smtClean="0"/>
              <a:t>Whether it is a 20,000-word book or a single word logo, ask yourself "what does this actually mean?" </a:t>
            </a:r>
          </a:p>
          <a:p>
            <a:pPr lvl="1"/>
            <a:r>
              <a:rPr lang="en-US" dirty="0" smtClean="0"/>
              <a:t>If you can't answer this question yourself, how can you hope to convey the meaning successfully to others? </a:t>
            </a:r>
          </a:p>
          <a:p>
            <a:r>
              <a:rPr lang="en-US" dirty="0" smtClean="0"/>
              <a:t>The typographic treatment sets the overall mood of a piece: clean, traditional choices for straight information delivery may suit a corporate report.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Worry About Typography?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95% of the web is typography.</a:t>
            </a:r>
          </a:p>
          <a:p>
            <a:r>
              <a:rPr lang="en-US" dirty="0" smtClean="0"/>
              <a:t>Flash projects tend to be more media-rich than regular web sites, but type is still a powerful element.</a:t>
            </a:r>
          </a:p>
          <a:p>
            <a:r>
              <a:rPr lang="en-US" dirty="0" smtClean="0"/>
              <a:t>The web’s primary function is </a:t>
            </a:r>
            <a:r>
              <a:rPr lang="en-US" b="1" dirty="0" smtClean="0"/>
              <a:t>communication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Communication = </a:t>
            </a:r>
            <a:br>
              <a:rPr lang="en-US" dirty="0" smtClean="0"/>
            </a:br>
            <a:r>
              <a:rPr lang="en-US" b="1" dirty="0" smtClean="0"/>
              <a:t>information</a:t>
            </a:r>
            <a:r>
              <a:rPr lang="en-US" dirty="0" smtClean="0"/>
              <a:t> (content) + </a:t>
            </a:r>
            <a:br>
              <a:rPr lang="en-US" dirty="0" smtClean="0"/>
            </a:br>
            <a:r>
              <a:rPr lang="en-US" b="1" dirty="0" smtClean="0"/>
              <a:t>structure</a:t>
            </a:r>
            <a:r>
              <a:rPr lang="en-US" dirty="0" smtClean="0"/>
              <a:t> (typography)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Meaning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382472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On the other hand, more funky stylized fonts might work better for a poster promoting modern dance.</a:t>
            </a:r>
          </a:p>
          <a:p>
            <a:r>
              <a:rPr lang="en-US" dirty="0" smtClean="0"/>
              <a:t>The huge range of typefaces available on the market is almost overwhelming. </a:t>
            </a:r>
          </a:p>
          <a:p>
            <a:r>
              <a:rPr lang="en-US" dirty="0" smtClean="0"/>
              <a:t>You can make a bit of sense of this by remembering the type families (see earlier). </a:t>
            </a:r>
          </a:p>
          <a:p>
            <a:r>
              <a:rPr lang="en-US" dirty="0" smtClean="0"/>
              <a:t>They are typically separated according to function.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Mood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79"/>
            <a:ext cx="7428158" cy="28245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Let's look first at a single character of type to understand the power type can give your design. </a:t>
            </a:r>
          </a:p>
          <a:p>
            <a:r>
              <a:rPr lang="en-US" dirty="0" smtClean="0"/>
              <a:t>When set in various faces, even a single letter - such as a lowercase </a:t>
            </a:r>
            <a:r>
              <a:rPr lang="en-US" i="1" dirty="0" smtClean="0"/>
              <a:t>a</a:t>
            </a:r>
            <a:r>
              <a:rPr lang="en-US" dirty="0" smtClean="0"/>
              <a:t> - can evoke different feelings, depending on the design of the typeface. 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0" y="4281488"/>
            <a:ext cx="33337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Mood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79"/>
            <a:ext cx="7391609" cy="3541395"/>
          </a:xfrm>
        </p:spPr>
        <p:txBody>
          <a:bodyPr>
            <a:normAutofit/>
          </a:bodyPr>
          <a:lstStyle/>
          <a:p>
            <a:r>
              <a:rPr lang="en-US" dirty="0" smtClean="0"/>
              <a:t>When the letterform is flowing and curvaceous, the feeling conveyed is softer than the feeling communicated when the letterform is angular and hard-edged. </a:t>
            </a:r>
          </a:p>
          <a:p>
            <a:r>
              <a:rPr lang="en-US" dirty="0" smtClean="0"/>
              <a:t>A whimsical letterform will convey a lighthearted mood; one that is elegant will communicate sophistication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Mood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703196"/>
          </a:xfrm>
        </p:spPr>
        <p:txBody>
          <a:bodyPr>
            <a:normAutofit/>
          </a:bodyPr>
          <a:lstStyle/>
          <a:p>
            <a:r>
              <a:rPr lang="en-US" dirty="0" smtClean="0"/>
              <a:t>As another example, choose two words with contrasting or even opposite meanings, such as peace and war. </a:t>
            </a:r>
          </a:p>
          <a:p>
            <a:r>
              <a:rPr lang="en-US" dirty="0" smtClean="0"/>
              <a:t>After seeing each of these words in the various typefaces, which face do you think is most appropriate to the meaning of each word?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3225" y="4686300"/>
            <a:ext cx="33337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Further Understanding Mood and Meaning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79"/>
            <a:ext cx="7345924" cy="3098669"/>
          </a:xfrm>
        </p:spPr>
        <p:txBody>
          <a:bodyPr>
            <a:normAutofit/>
          </a:bodyPr>
          <a:lstStyle/>
          <a:p>
            <a:r>
              <a:rPr lang="en-US" dirty="0" smtClean="0"/>
              <a:t>The content of the material and the purpose of the design are the main factors in deciding your choice of font. </a:t>
            </a:r>
          </a:p>
          <a:p>
            <a:r>
              <a:rPr lang="en-US" dirty="0" smtClean="0"/>
              <a:t>In information design clarity is essential, and it is no wonder that sans serif fonts, with their simple structures, are used for road signs.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0725" y="4995863"/>
            <a:ext cx="14287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4338" y="4552950"/>
            <a:ext cx="16668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Further Understanding Mood and Meaning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318512" cy="4389120"/>
          </a:xfrm>
        </p:spPr>
        <p:txBody>
          <a:bodyPr/>
          <a:lstStyle/>
          <a:p>
            <a:r>
              <a:rPr lang="en-US" dirty="0" smtClean="0"/>
              <a:t>Sans serif is also ideal when type has to be a small size, as in some diagrams and maps.</a:t>
            </a:r>
          </a:p>
          <a:p>
            <a:r>
              <a:rPr lang="en-US" dirty="0" smtClean="0"/>
              <a:t>Which font you choose can be influenced by the subject matter.</a:t>
            </a:r>
          </a:p>
          <a:p>
            <a:r>
              <a:rPr lang="en-US" dirty="0" smtClean="0"/>
              <a:t>In such cases a knowledge of the origins of the font can help in coming to a decision.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Further Understanding Mood and Meaning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417320"/>
          </a:xfrm>
        </p:spPr>
        <p:txBody>
          <a:bodyPr/>
          <a:lstStyle/>
          <a:p>
            <a:r>
              <a:rPr lang="en-US" dirty="0" smtClean="0"/>
              <a:t>For example, Caslon and Baskerville are classical English, Garamond is French, Goudy is American, </a:t>
            </a:r>
            <a:r>
              <a:rPr lang="en-US" dirty="0" err="1" smtClean="0"/>
              <a:t>Bodoni</a:t>
            </a:r>
            <a:r>
              <a:rPr lang="en-US" dirty="0" smtClean="0"/>
              <a:t> is Italian, and so on. </a:t>
            </a:r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9913" y="3776663"/>
            <a:ext cx="30956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Further Understanding Mood and Meaning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400747" cy="1522096"/>
          </a:xfrm>
        </p:spPr>
        <p:txBody>
          <a:bodyPr/>
          <a:lstStyle/>
          <a:p>
            <a:r>
              <a:rPr lang="en-US" dirty="0" smtClean="0"/>
              <a:t>You do not have to rely on the classical fonts; contemporary serif fonts such as Minion and Swift are ideal for modern material. 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3690938"/>
            <a:ext cx="14287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Further Understanding Mood and Meaning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2074545"/>
          </a:xfrm>
        </p:spPr>
        <p:txBody>
          <a:bodyPr>
            <a:normAutofit/>
          </a:bodyPr>
          <a:lstStyle/>
          <a:p>
            <a:r>
              <a:rPr lang="en-US" dirty="0" smtClean="0"/>
              <a:t>An effective mixture: below, a serif font for the word "Relaxing" and a contemporary sans serif for the word "snazzy" nicely reflects the shift in moods. 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729038"/>
            <a:ext cx="33337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Further Understanding Mood and Meaning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79"/>
            <a:ext cx="4400550" cy="4703446"/>
          </a:xfrm>
        </p:spPr>
        <p:txBody>
          <a:bodyPr>
            <a:normAutofit/>
          </a:bodyPr>
          <a:lstStyle/>
          <a:p>
            <a:r>
              <a:rPr lang="en-US" dirty="0" smtClean="0"/>
              <a:t>Budding designers need to develop a strong sense of how the different fonts create emotional, psychological, and historical resonances within the reader. 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0888" y="1390649"/>
            <a:ext cx="3844511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Anatomy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79" y="1995948"/>
            <a:ext cx="8854247" cy="36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font will best communicate the feeling of your message? </a:t>
            </a:r>
          </a:p>
          <a:p>
            <a:r>
              <a:rPr lang="en-US" dirty="0" smtClean="0"/>
              <a:t>Does your font harmonize with or detract from your message?</a:t>
            </a:r>
          </a:p>
          <a:p>
            <a:r>
              <a:rPr lang="en-US" dirty="0" smtClean="0"/>
              <a:t>Will two or more different fonts be more effective in displaying the concept than one? Consider using a serif face with a sans serif face, for example. </a:t>
            </a:r>
          </a:p>
          <a:p>
            <a:r>
              <a:rPr lang="en-US" dirty="0" smtClean="0"/>
              <a:t>What type size will best convey the idea of the design? </a:t>
            </a:r>
          </a:p>
          <a:p>
            <a:pPr lvl="1"/>
            <a:r>
              <a:rPr lang="en-US" dirty="0" smtClean="0"/>
              <a:t>Is the size appropriate for the audience? </a:t>
            </a:r>
          </a:p>
          <a:p>
            <a:pPr lvl="1"/>
            <a:r>
              <a:rPr lang="en-US" dirty="0" smtClean="0"/>
              <a:t>Does it complement the other elements?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the type properly placed in the format to have the most impact on the reader? </a:t>
            </a:r>
          </a:p>
          <a:p>
            <a:r>
              <a:rPr lang="en-US" dirty="0" smtClean="0"/>
              <a:t>Are the shapes of the body copy pleasing or are they unattractive?</a:t>
            </a:r>
          </a:p>
          <a:p>
            <a:r>
              <a:rPr lang="en-US" dirty="0" smtClean="0"/>
              <a:t>Is the font one that needs to hold up well over a period of time (a classic), or is a more current, trendy font a better choice?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Buy or Not to Buy, and a Legal Consideration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Adobe products such as Photoshop and Illustrator come preconfigured with many fonts for free, so long as you don't copy them to another computer. </a:t>
            </a:r>
          </a:p>
          <a:p>
            <a:r>
              <a:rPr lang="en-US" dirty="0" smtClean="0"/>
              <a:t>Others you can obtain online for free or for a price. Fonts for sale usually cost around $20-30 for a set of roman, italic, bold and bold italic. </a:t>
            </a:r>
          </a:p>
          <a:p>
            <a:r>
              <a:rPr lang="en-US" dirty="0" smtClean="0"/>
              <a:t>Complete families like those for </a:t>
            </a:r>
            <a:r>
              <a:rPr lang="en-US" dirty="0" err="1" smtClean="0"/>
              <a:t>Futura</a:t>
            </a:r>
            <a:r>
              <a:rPr lang="en-US" dirty="0" smtClean="0"/>
              <a:t> and </a:t>
            </a:r>
            <a:r>
              <a:rPr lang="en-US" dirty="0" err="1" smtClean="0"/>
              <a:t>Bodoni</a:t>
            </a:r>
            <a:r>
              <a:rPr lang="en-US" dirty="0" smtClean="0"/>
              <a:t> can cost hundreds of dollars. </a:t>
            </a:r>
          </a:p>
          <a:p>
            <a:r>
              <a:rPr lang="en-US" dirty="0" smtClean="0"/>
              <a:t>The price includes a license to use the font.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Buy or Not to Buy, and a Legal Consideration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 careful "borrowing" commercial fonts from friends! </a:t>
            </a:r>
          </a:p>
          <a:p>
            <a:r>
              <a:rPr lang="en-US" dirty="0" smtClean="0"/>
              <a:t>If you use a particular font in a printed piece and you don't own the license for it, you may be violating copyright laws and could get into legal trouble. </a:t>
            </a:r>
          </a:p>
          <a:p>
            <a:r>
              <a:rPr lang="en-US" dirty="0" smtClean="0"/>
              <a:t>Fonts are a type of software. </a:t>
            </a:r>
          </a:p>
          <a:p>
            <a:r>
              <a:rPr lang="en-US" dirty="0" smtClean="0"/>
              <a:t>Using a commercial font for which you do not own a license is called "typeface piracy".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67082" y="2101368"/>
            <a:ext cx="1125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GUIDELINE</a:t>
            </a: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Buy or Not to Buy, and a Legal Consideration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Typographers are artists who put a lot of time and effort into creating fonts. </a:t>
            </a:r>
          </a:p>
          <a:p>
            <a:r>
              <a:rPr lang="en-US" dirty="0" smtClean="0"/>
              <a:t>It is their right to determine whether they will share their copyrighted work freely with others, or will require a purchased license. </a:t>
            </a:r>
          </a:p>
          <a:p>
            <a:r>
              <a:rPr lang="en-US" dirty="0" smtClean="0"/>
              <a:t>Be sure you are on the right side of the law.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79"/>
            <a:ext cx="7327649" cy="4741545"/>
          </a:xfrm>
        </p:spPr>
        <p:txBody>
          <a:bodyPr>
            <a:normAutofit/>
          </a:bodyPr>
          <a:lstStyle/>
          <a:p>
            <a:r>
              <a:rPr lang="en-US" dirty="0" smtClean="0"/>
              <a:t>The paragraphs of text separated by headings.</a:t>
            </a:r>
          </a:p>
          <a:p>
            <a:r>
              <a:rPr lang="en-US" dirty="0" smtClean="0"/>
              <a:t>Body copy forms the main bulk of any text. </a:t>
            </a:r>
          </a:p>
          <a:p>
            <a:r>
              <a:rPr lang="en-US" dirty="0" smtClean="0"/>
              <a:t>Its primary function is to deliver information, so </a:t>
            </a:r>
            <a:r>
              <a:rPr lang="en-US" i="1" dirty="0" smtClean="0"/>
              <a:t>legibility</a:t>
            </a:r>
            <a:r>
              <a:rPr lang="en-US" dirty="0" smtClean="0"/>
              <a:t> is the most crucial consideration.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79"/>
            <a:ext cx="7364198" cy="4741545"/>
          </a:xfrm>
        </p:spPr>
        <p:txBody>
          <a:bodyPr>
            <a:normAutofit/>
          </a:bodyPr>
          <a:lstStyle/>
          <a:p>
            <a:r>
              <a:rPr lang="en-US" dirty="0" smtClean="0"/>
              <a:t>Type that is smaller than 7pt is difficult to read and type that is smaller than 3pt is utterly illegible. </a:t>
            </a:r>
          </a:p>
          <a:p>
            <a:r>
              <a:rPr lang="en-US" dirty="0" smtClean="0"/>
              <a:t>In general, 10pt to 14pt are the most practical choices for web copy.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391609" cy="22459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Body copy should always be set in upper- and lower-case because the irregular shapes are rich with cues that improve legibility. </a:t>
            </a:r>
          </a:p>
          <a:p>
            <a:r>
              <a:rPr lang="en-US" dirty="0" smtClean="0"/>
              <a:t>Upper case (capital) letters are uniform in height and lack diversity of form, which impairs reading.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25" y="4686300"/>
            <a:ext cx="33337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Families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373335" cy="2407920"/>
          </a:xfrm>
        </p:spPr>
        <p:txBody>
          <a:bodyPr>
            <a:normAutofit/>
          </a:bodyPr>
          <a:lstStyle/>
          <a:p>
            <a:r>
              <a:rPr lang="en-US" dirty="0" smtClean="0"/>
              <a:t>Serif fonts </a:t>
            </a:r>
          </a:p>
          <a:p>
            <a:pPr lvl="1"/>
            <a:r>
              <a:rPr lang="en-US" dirty="0" smtClean="0"/>
              <a:t>Have letters with serifs (or little “feet”) at the ends of strokes.</a:t>
            </a:r>
          </a:p>
          <a:p>
            <a:pPr lvl="1"/>
            <a:r>
              <a:rPr lang="en-US" dirty="0" smtClean="0"/>
              <a:t>Serifs aid in character recognition.</a:t>
            </a:r>
          </a:p>
          <a:p>
            <a:pPr lvl="1"/>
            <a:r>
              <a:rPr lang="en-US" dirty="0" smtClean="0"/>
              <a:t>Serifs also can have a decorative quality.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b="25464"/>
          <a:stretch>
            <a:fillRect/>
          </a:stretch>
        </p:blipFill>
        <p:spPr bwMode="auto">
          <a:xfrm>
            <a:off x="5276849" y="4177395"/>
            <a:ext cx="3095625" cy="248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PTC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9893" y="4543458"/>
            <a:ext cx="2085714" cy="533333"/>
          </a:xfrm>
          <a:prstGeom prst="rect">
            <a:avLst/>
          </a:prstGeom>
        </p:spPr>
      </p:pic>
      <p:pic>
        <p:nvPicPr>
          <p:cNvPr id="8" name="Picture 7" descr="PPT838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62270" y="5238785"/>
            <a:ext cx="2123810" cy="5714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Families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429250" cy="3093720"/>
          </a:xfrm>
        </p:spPr>
        <p:txBody>
          <a:bodyPr>
            <a:normAutofit/>
          </a:bodyPr>
          <a:lstStyle/>
          <a:p>
            <a:r>
              <a:rPr lang="en-US" dirty="0" smtClean="0"/>
              <a:t>Sans serif fonts </a:t>
            </a:r>
          </a:p>
          <a:p>
            <a:pPr lvl="1"/>
            <a:r>
              <a:rPr lang="en-US" dirty="0" smtClean="0"/>
              <a:t>Have letters whose strokes end in blunt terminals.</a:t>
            </a:r>
          </a:p>
          <a:p>
            <a:pPr lvl="1"/>
            <a:r>
              <a:rPr lang="en-US" dirty="0" smtClean="0"/>
              <a:t>Lack serifs.</a:t>
            </a:r>
          </a:p>
          <a:p>
            <a:pPr lvl="1"/>
            <a:r>
              <a:rPr lang="en-US" dirty="0" smtClean="0"/>
              <a:t>Generally also have little contrast between thin and thick strokes.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2428" y="1309688"/>
            <a:ext cx="269557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PT22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6105" y="5357851"/>
            <a:ext cx="2095238" cy="61904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Butterfly">
      <a:maj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1710</TotalTime>
  <Words>2239</Words>
  <Application>Microsoft Macintosh PowerPoint</Application>
  <PresentationFormat>On-screen Show (4:3)</PresentationFormat>
  <Paragraphs>195</Paragraphs>
  <Slides>44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Flow</vt:lpstr>
      <vt:lpstr>Typography</vt:lpstr>
      <vt:lpstr>What Is Typography?</vt:lpstr>
      <vt:lpstr>Why Worry About Typography?</vt:lpstr>
      <vt:lpstr>Type Anatomy</vt:lpstr>
      <vt:lpstr>Body Copy</vt:lpstr>
      <vt:lpstr>Body Copy</vt:lpstr>
      <vt:lpstr>Body Copy</vt:lpstr>
      <vt:lpstr>Type Families</vt:lpstr>
      <vt:lpstr>Type Families</vt:lpstr>
      <vt:lpstr>Type Families</vt:lpstr>
      <vt:lpstr>Type Families</vt:lpstr>
      <vt:lpstr>Font Weight</vt:lpstr>
      <vt:lpstr>Measure</vt:lpstr>
      <vt:lpstr>Line Spacing</vt:lpstr>
      <vt:lpstr>Letter Spacing</vt:lpstr>
      <vt:lpstr>Alignment</vt:lpstr>
      <vt:lpstr>Alignment</vt:lpstr>
      <vt:lpstr>Alignment</vt:lpstr>
      <vt:lpstr>Alignment</vt:lpstr>
      <vt:lpstr>Alignment</vt:lpstr>
      <vt:lpstr>Hierarchy</vt:lpstr>
      <vt:lpstr>Hierarchy</vt:lpstr>
      <vt:lpstr>Hierarchy</vt:lpstr>
      <vt:lpstr>Hierarchy</vt:lpstr>
      <vt:lpstr>Contrast</vt:lpstr>
      <vt:lpstr>Contrast</vt:lpstr>
      <vt:lpstr>Selecting a Font</vt:lpstr>
      <vt:lpstr>Selecting a Font</vt:lpstr>
      <vt:lpstr>Finding Meaning </vt:lpstr>
      <vt:lpstr>Finding Meaning </vt:lpstr>
      <vt:lpstr>Creating a Mood</vt:lpstr>
      <vt:lpstr>Creating a Mood</vt:lpstr>
      <vt:lpstr>Creating a Mood</vt:lpstr>
      <vt:lpstr>Further Understanding Mood and Meaning </vt:lpstr>
      <vt:lpstr>Further Understanding Mood and Meaning </vt:lpstr>
      <vt:lpstr>Further Understanding Mood and Meaning </vt:lpstr>
      <vt:lpstr>Further Understanding Mood and Meaning </vt:lpstr>
      <vt:lpstr>Further Understanding Mood and Meaning </vt:lpstr>
      <vt:lpstr>Further Understanding Mood and Meaning </vt:lpstr>
      <vt:lpstr>What to Consider</vt:lpstr>
      <vt:lpstr>What to Consider</vt:lpstr>
      <vt:lpstr>To Buy or Not to Buy, and a Legal Consideration </vt:lpstr>
      <vt:lpstr>To Buy or Not to Buy, and a Legal Consideration </vt:lpstr>
      <vt:lpstr>To Buy or Not to Buy, and a Legal Consideration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dawn pedersen</dc:creator>
  <cp:lastModifiedBy>Elizabeth Humphrey</cp:lastModifiedBy>
  <cp:revision>257</cp:revision>
  <cp:lastPrinted>2012-02-29T20:27:21Z</cp:lastPrinted>
  <dcterms:created xsi:type="dcterms:W3CDTF">2013-02-20T22:46:38Z</dcterms:created>
  <dcterms:modified xsi:type="dcterms:W3CDTF">2013-02-20T22:47:57Z</dcterms:modified>
</cp:coreProperties>
</file>