
<file path=[Content_Types].xml><?xml version="1.0" encoding="utf-8"?>
<Types xmlns="http://schemas.openxmlformats.org/package/2006/content-types">
  <Override PartName="/ppt/slides/slide41.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63.xml" ContentType="application/vnd.openxmlformats-officedocument.presentationml.slideLayout+xml"/>
  <Override PartName="/ppt/slides/slide13.xml" ContentType="application/vnd.openxmlformats-officedocument.presentationml.slide+xml"/>
  <Override PartName="/ppt/slides/slide23.xml" ContentType="application/vnd.openxmlformats-officedocument.presentationml.slide+xml"/>
  <Override PartName="/ppt/slideLayouts/slideLayout49.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slideLayouts/slideLayout64.xml" ContentType="application/vnd.openxmlformats-officedocument.presentationml.slideLayout+xml"/>
  <Override PartName="/ppt/slides/slide14.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30.xml" ContentType="application/vnd.openxmlformats-officedocument.presentationml.slideLayout+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Default Extension="gif" ContentType="image/gif"/>
  <Override PartName="/ppt/slides/slide15.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59.xml" ContentType="application/vnd.openxmlformats-officedocument.presentationml.slide+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slideLayouts/slideLayout38.xml" ContentType="application/vnd.openxmlformats-officedocument.presentationml.slideLayout+xml"/>
  <Override PartName="/ppt/slides/slide21.xml" ContentType="application/vnd.openxmlformats-officedocument.presentationml.slide+xml"/>
  <Override PartName="/ppt/slideLayouts/slideLayout47.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s/slide40.xml" ContentType="application/vnd.openxmlformats-officedocument.presentationml.slide+xml"/>
  <Override PartName="/ppt/slideLayouts/slideLayout66.xml" ContentType="application/vnd.openxmlformats-officedocument.presentationml.slideLayout+xml"/>
  <Override PartName="/ppt/slides/slide17.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39.xml" ContentType="application/vnd.openxmlformats-officedocument.presentationml.slideLayout+xml"/>
  <Override PartName="/ppt/slides/slide22.xml" ContentType="application/vnd.openxmlformats-officedocument.presentationml.slide+xml"/>
  <Override PartName="/ppt/slideLayouts/slideLayout48.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 id="2147483672" r:id="rId3"/>
    <p:sldMasterId id="2147483684" r:id="rId4"/>
    <p:sldMasterId id="2147483708" r:id="rId5"/>
    <p:sldMasterId id="2147483720" r:id="rId6"/>
  </p:sldMasterIdLst>
  <p:notesMasterIdLst>
    <p:notesMasterId r:id="rId77"/>
  </p:notesMasterIdLst>
  <p:sldIdLst>
    <p:sldId id="256" r:id="rId7"/>
    <p:sldId id="267" r:id="rId8"/>
    <p:sldId id="262" r:id="rId9"/>
    <p:sldId id="263" r:id="rId10"/>
    <p:sldId id="268" r:id="rId11"/>
    <p:sldId id="266" r:id="rId12"/>
    <p:sldId id="264" r:id="rId13"/>
    <p:sldId id="257" r:id="rId14"/>
    <p:sldId id="269" r:id="rId15"/>
    <p:sldId id="270" r:id="rId16"/>
    <p:sldId id="260" r:id="rId17"/>
    <p:sldId id="274" r:id="rId18"/>
    <p:sldId id="275" r:id="rId19"/>
    <p:sldId id="271" r:id="rId20"/>
    <p:sldId id="272" r:id="rId21"/>
    <p:sldId id="273" r:id="rId22"/>
    <p:sldId id="258" r:id="rId23"/>
    <p:sldId id="259" r:id="rId24"/>
    <p:sldId id="276" r:id="rId25"/>
    <p:sldId id="277" r:id="rId26"/>
    <p:sldId id="278" r:id="rId27"/>
    <p:sldId id="279" r:id="rId28"/>
    <p:sldId id="285" r:id="rId29"/>
    <p:sldId id="283" r:id="rId30"/>
    <p:sldId id="281" r:id="rId31"/>
    <p:sldId id="282" r:id="rId32"/>
    <p:sldId id="284" r:id="rId33"/>
    <p:sldId id="286" r:id="rId34"/>
    <p:sldId id="287" r:id="rId35"/>
    <p:sldId id="290" r:id="rId36"/>
    <p:sldId id="291" r:id="rId37"/>
    <p:sldId id="292" r:id="rId38"/>
    <p:sldId id="288" r:id="rId39"/>
    <p:sldId id="289" r:id="rId40"/>
    <p:sldId id="293" r:id="rId41"/>
    <p:sldId id="295" r:id="rId42"/>
    <p:sldId id="296" r:id="rId43"/>
    <p:sldId id="297" r:id="rId44"/>
    <p:sldId id="299" r:id="rId45"/>
    <p:sldId id="298" r:id="rId46"/>
    <p:sldId id="300" r:id="rId47"/>
    <p:sldId id="301" r:id="rId48"/>
    <p:sldId id="302" r:id="rId49"/>
    <p:sldId id="303" r:id="rId50"/>
    <p:sldId id="304" r:id="rId51"/>
    <p:sldId id="306" r:id="rId52"/>
    <p:sldId id="312" r:id="rId53"/>
    <p:sldId id="313" r:id="rId54"/>
    <p:sldId id="314" r:id="rId55"/>
    <p:sldId id="315" r:id="rId56"/>
    <p:sldId id="307" r:id="rId57"/>
    <p:sldId id="309" r:id="rId58"/>
    <p:sldId id="339" r:id="rId59"/>
    <p:sldId id="310" r:id="rId60"/>
    <p:sldId id="316" r:id="rId61"/>
    <p:sldId id="317" r:id="rId62"/>
    <p:sldId id="318" r:id="rId63"/>
    <p:sldId id="319" r:id="rId64"/>
    <p:sldId id="320" r:id="rId65"/>
    <p:sldId id="321" r:id="rId66"/>
    <p:sldId id="337" r:id="rId67"/>
    <p:sldId id="322" r:id="rId68"/>
    <p:sldId id="323" r:id="rId69"/>
    <p:sldId id="327" r:id="rId70"/>
    <p:sldId id="329" r:id="rId71"/>
    <p:sldId id="330" r:id="rId72"/>
    <p:sldId id="331" r:id="rId73"/>
    <p:sldId id="333" r:id="rId74"/>
    <p:sldId id="332" r:id="rId75"/>
    <p:sldId id="33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109" autoAdjust="0"/>
    <p:restoredTop sz="94660"/>
  </p:normalViewPr>
  <p:slideViewPr>
    <p:cSldViewPr>
      <p:cViewPr>
        <p:scale>
          <a:sx n="90" d="100"/>
          <a:sy n="90" d="100"/>
        </p:scale>
        <p:origin x="-1928" y="-14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D5053-9FD3-42E9-8C42-310807B5DDCE}" type="datetimeFigureOut">
              <a:rPr lang="en-US" smtClean="0"/>
              <a:pPr/>
              <a:t>8/23/13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40E4C-FC08-4AA1-8ED1-3973E71231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040E4C-FC08-4AA1-8ED1-3973E7123172}" type="slidenum">
              <a:rPr lang="en-US" smtClean="0"/>
              <a:pPr/>
              <a:t>69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040E4C-FC08-4AA1-8ED1-3973E7123172}" type="slidenum">
              <a:rPr lang="en-US" smtClean="0"/>
              <a:pPr/>
              <a:t>70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pPr/>
              <a:t>8/23/13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pPr/>
              <a:t>8/23/13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pPr/>
              <a:t>8/23/13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8" name="Footer Placeholder 7"/>
          <p:cNvSpPr>
            <a:spLocks noGrp="1"/>
          </p:cNvSpPr>
          <p:nvPr>
            <p:ph type="ftr" sz="quarter" idx="11"/>
          </p:nvPr>
        </p:nvSpPr>
        <p:spPr/>
        <p:txBody>
          <a:bodyPr/>
          <a:lstStyle/>
          <a:p>
            <a:endParaRPr lang="en-US">
              <a:solidFill>
                <a:srgbClr val="6A4A3C">
                  <a:tint val="75000"/>
                </a:srgbClr>
              </a:solidFill>
            </a:endParaRPr>
          </a:p>
        </p:txBody>
      </p:sp>
      <p:sp>
        <p:nvSpPr>
          <p:cNvPr id="9" name="Slide Number Placeholder 8"/>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4" name="Footer Placeholder 3"/>
          <p:cNvSpPr>
            <a:spLocks noGrp="1"/>
          </p:cNvSpPr>
          <p:nvPr>
            <p:ph type="ftr" sz="quarter" idx="11"/>
          </p:nvPr>
        </p:nvSpPr>
        <p:spPr/>
        <p:txBody>
          <a:bodyPr/>
          <a:lstStyle/>
          <a:p>
            <a:endParaRPr lang="en-US">
              <a:solidFill>
                <a:srgbClr val="6A4A3C">
                  <a:tint val="75000"/>
                </a:srgbClr>
              </a:solidFill>
            </a:endParaRPr>
          </a:p>
        </p:txBody>
      </p:sp>
      <p:sp>
        <p:nvSpPr>
          <p:cNvPr id="5" name="Slide Number Placeholder 4"/>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3" name="Footer Placeholder 2"/>
          <p:cNvSpPr>
            <a:spLocks noGrp="1"/>
          </p:cNvSpPr>
          <p:nvPr>
            <p:ph type="ftr" sz="quarter" idx="11"/>
          </p:nvPr>
        </p:nvSpPr>
        <p:spPr/>
        <p:txBody>
          <a:bodyPr/>
          <a:lstStyle/>
          <a:p>
            <a:endParaRPr lang="en-US">
              <a:solidFill>
                <a:srgbClr val="6A4A3C">
                  <a:tint val="75000"/>
                </a:srgbClr>
              </a:solidFill>
            </a:endParaRPr>
          </a:p>
        </p:txBody>
      </p:sp>
      <p:sp>
        <p:nvSpPr>
          <p:cNvPr id="4" name="Slide Number Placeholder 3"/>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pPr/>
              <a:t>8/23/13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8" name="Footer Placeholder 7"/>
          <p:cNvSpPr>
            <a:spLocks noGrp="1"/>
          </p:cNvSpPr>
          <p:nvPr>
            <p:ph type="ftr" sz="quarter" idx="11"/>
          </p:nvPr>
        </p:nvSpPr>
        <p:spPr/>
        <p:txBody>
          <a:bodyPr/>
          <a:lstStyle/>
          <a:p>
            <a:endParaRPr lang="en-US">
              <a:solidFill>
                <a:srgbClr val="6A4A3C">
                  <a:tint val="75000"/>
                </a:srgbClr>
              </a:solidFill>
            </a:endParaRPr>
          </a:p>
        </p:txBody>
      </p:sp>
      <p:sp>
        <p:nvSpPr>
          <p:cNvPr id="9" name="Slide Number Placeholder 8"/>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4" name="Footer Placeholder 3"/>
          <p:cNvSpPr>
            <a:spLocks noGrp="1"/>
          </p:cNvSpPr>
          <p:nvPr>
            <p:ph type="ftr" sz="quarter" idx="11"/>
          </p:nvPr>
        </p:nvSpPr>
        <p:spPr/>
        <p:txBody>
          <a:bodyPr/>
          <a:lstStyle/>
          <a:p>
            <a:endParaRPr lang="en-US">
              <a:solidFill>
                <a:srgbClr val="6A4A3C">
                  <a:tint val="75000"/>
                </a:srgbClr>
              </a:solidFill>
            </a:endParaRPr>
          </a:p>
        </p:txBody>
      </p:sp>
      <p:sp>
        <p:nvSpPr>
          <p:cNvPr id="5" name="Slide Number Placeholder 4"/>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3" name="Footer Placeholder 2"/>
          <p:cNvSpPr>
            <a:spLocks noGrp="1"/>
          </p:cNvSpPr>
          <p:nvPr>
            <p:ph type="ftr" sz="quarter" idx="11"/>
          </p:nvPr>
        </p:nvSpPr>
        <p:spPr/>
        <p:txBody>
          <a:bodyPr/>
          <a:lstStyle/>
          <a:p>
            <a:endParaRPr lang="en-US">
              <a:solidFill>
                <a:srgbClr val="6A4A3C">
                  <a:tint val="75000"/>
                </a:srgbClr>
              </a:solidFill>
            </a:endParaRPr>
          </a:p>
        </p:txBody>
      </p:sp>
      <p:sp>
        <p:nvSpPr>
          <p:cNvPr id="4" name="Slide Number Placeholder 3"/>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53088-397F-49D6-9CC0-E39629B27A27}" type="datetimeFigureOut">
              <a:rPr lang="en-US" smtClean="0"/>
              <a:pPr/>
              <a:t>8/23/13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8" name="Footer Placeholder 7"/>
          <p:cNvSpPr>
            <a:spLocks noGrp="1"/>
          </p:cNvSpPr>
          <p:nvPr>
            <p:ph type="ftr" sz="quarter" idx="11"/>
          </p:nvPr>
        </p:nvSpPr>
        <p:spPr/>
        <p:txBody>
          <a:bodyPr/>
          <a:lstStyle/>
          <a:p>
            <a:endParaRPr lang="en-US">
              <a:solidFill>
                <a:srgbClr val="6A4A3C">
                  <a:tint val="75000"/>
                </a:srgbClr>
              </a:solidFill>
            </a:endParaRPr>
          </a:p>
        </p:txBody>
      </p:sp>
      <p:sp>
        <p:nvSpPr>
          <p:cNvPr id="9" name="Slide Number Placeholder 8"/>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4" name="Footer Placeholder 3"/>
          <p:cNvSpPr>
            <a:spLocks noGrp="1"/>
          </p:cNvSpPr>
          <p:nvPr>
            <p:ph type="ftr" sz="quarter" idx="11"/>
          </p:nvPr>
        </p:nvSpPr>
        <p:spPr/>
        <p:txBody>
          <a:bodyPr/>
          <a:lstStyle/>
          <a:p>
            <a:endParaRPr lang="en-US">
              <a:solidFill>
                <a:srgbClr val="6A4A3C">
                  <a:tint val="75000"/>
                </a:srgbClr>
              </a:solidFill>
            </a:endParaRPr>
          </a:p>
        </p:txBody>
      </p:sp>
      <p:sp>
        <p:nvSpPr>
          <p:cNvPr id="5" name="Slide Number Placeholder 4"/>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53088-397F-49D6-9CC0-E39629B27A27}" type="datetimeFigureOut">
              <a:rPr lang="en-US" smtClean="0"/>
              <a:pPr/>
              <a:t>8/23/13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3" name="Footer Placeholder 2"/>
          <p:cNvSpPr>
            <a:spLocks noGrp="1"/>
          </p:cNvSpPr>
          <p:nvPr>
            <p:ph type="ftr" sz="quarter" idx="11"/>
          </p:nvPr>
        </p:nvSpPr>
        <p:spPr/>
        <p:txBody>
          <a:bodyPr/>
          <a:lstStyle/>
          <a:p>
            <a:endParaRPr lang="en-US">
              <a:solidFill>
                <a:srgbClr val="6A4A3C">
                  <a:tint val="75000"/>
                </a:srgbClr>
              </a:solidFill>
            </a:endParaRPr>
          </a:p>
        </p:txBody>
      </p:sp>
      <p:sp>
        <p:nvSpPr>
          <p:cNvPr id="4" name="Slide Number Placeholder 3"/>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8" name="Footer Placeholder 7"/>
          <p:cNvSpPr>
            <a:spLocks noGrp="1"/>
          </p:cNvSpPr>
          <p:nvPr>
            <p:ph type="ftr" sz="quarter" idx="11"/>
          </p:nvPr>
        </p:nvSpPr>
        <p:spPr/>
        <p:txBody>
          <a:bodyPr/>
          <a:lstStyle/>
          <a:p>
            <a:endParaRPr lang="en-US">
              <a:solidFill>
                <a:srgbClr val="6A4A3C">
                  <a:tint val="75000"/>
                </a:srgbClr>
              </a:solidFill>
            </a:endParaRPr>
          </a:p>
        </p:txBody>
      </p:sp>
      <p:sp>
        <p:nvSpPr>
          <p:cNvPr id="9" name="Slide Number Placeholder 8"/>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53088-397F-49D6-9CC0-E39629B27A27}" type="datetimeFigureOut">
              <a:rPr lang="en-US" smtClean="0"/>
              <a:pPr/>
              <a:t>8/23/13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4" name="Footer Placeholder 3"/>
          <p:cNvSpPr>
            <a:spLocks noGrp="1"/>
          </p:cNvSpPr>
          <p:nvPr>
            <p:ph type="ftr" sz="quarter" idx="11"/>
          </p:nvPr>
        </p:nvSpPr>
        <p:spPr/>
        <p:txBody>
          <a:bodyPr/>
          <a:lstStyle/>
          <a:p>
            <a:endParaRPr lang="en-US">
              <a:solidFill>
                <a:srgbClr val="6A4A3C">
                  <a:tint val="75000"/>
                </a:srgbClr>
              </a:solidFill>
            </a:endParaRPr>
          </a:p>
        </p:txBody>
      </p:sp>
      <p:sp>
        <p:nvSpPr>
          <p:cNvPr id="5" name="Slide Number Placeholder 4"/>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3" name="Footer Placeholder 2"/>
          <p:cNvSpPr>
            <a:spLocks noGrp="1"/>
          </p:cNvSpPr>
          <p:nvPr>
            <p:ph type="ftr" sz="quarter" idx="11"/>
          </p:nvPr>
        </p:nvSpPr>
        <p:spPr/>
        <p:txBody>
          <a:bodyPr/>
          <a:lstStyle/>
          <a:p>
            <a:endParaRPr lang="en-US">
              <a:solidFill>
                <a:srgbClr val="6A4A3C">
                  <a:tint val="75000"/>
                </a:srgbClr>
              </a:solidFill>
            </a:endParaRPr>
          </a:p>
        </p:txBody>
      </p:sp>
      <p:sp>
        <p:nvSpPr>
          <p:cNvPr id="4" name="Slide Number Placeholder 3"/>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53088-397F-49D6-9CC0-E39629B27A27}" type="datetimeFigureOut">
              <a:rPr lang="en-US" smtClean="0"/>
              <a:pPr/>
              <a:t>8/23/13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8" name="Footer Placeholder 7"/>
          <p:cNvSpPr>
            <a:spLocks noGrp="1"/>
          </p:cNvSpPr>
          <p:nvPr>
            <p:ph type="ftr" sz="quarter" idx="11"/>
          </p:nvPr>
        </p:nvSpPr>
        <p:spPr/>
        <p:txBody>
          <a:bodyPr/>
          <a:lstStyle/>
          <a:p>
            <a:endParaRPr lang="en-US">
              <a:solidFill>
                <a:srgbClr val="6A4A3C">
                  <a:tint val="75000"/>
                </a:srgbClr>
              </a:solidFill>
            </a:endParaRPr>
          </a:p>
        </p:txBody>
      </p:sp>
      <p:sp>
        <p:nvSpPr>
          <p:cNvPr id="9" name="Slide Number Placeholder 8"/>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4" name="Footer Placeholder 3"/>
          <p:cNvSpPr>
            <a:spLocks noGrp="1"/>
          </p:cNvSpPr>
          <p:nvPr>
            <p:ph type="ftr" sz="quarter" idx="11"/>
          </p:nvPr>
        </p:nvSpPr>
        <p:spPr/>
        <p:txBody>
          <a:bodyPr/>
          <a:lstStyle/>
          <a:p>
            <a:endParaRPr lang="en-US">
              <a:solidFill>
                <a:srgbClr val="6A4A3C">
                  <a:tint val="75000"/>
                </a:srgbClr>
              </a:solidFill>
            </a:endParaRPr>
          </a:p>
        </p:txBody>
      </p:sp>
      <p:sp>
        <p:nvSpPr>
          <p:cNvPr id="5" name="Slide Number Placeholder 4"/>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3" name="Footer Placeholder 2"/>
          <p:cNvSpPr>
            <a:spLocks noGrp="1"/>
          </p:cNvSpPr>
          <p:nvPr>
            <p:ph type="ftr" sz="quarter" idx="11"/>
          </p:nvPr>
        </p:nvSpPr>
        <p:spPr/>
        <p:txBody>
          <a:bodyPr/>
          <a:lstStyle/>
          <a:p>
            <a:endParaRPr lang="en-US">
              <a:solidFill>
                <a:srgbClr val="6A4A3C">
                  <a:tint val="75000"/>
                </a:srgbClr>
              </a:solidFill>
            </a:endParaRPr>
          </a:p>
        </p:txBody>
      </p:sp>
      <p:sp>
        <p:nvSpPr>
          <p:cNvPr id="4" name="Slide Number Placeholder 3"/>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6" name="Footer Placeholder 5"/>
          <p:cNvSpPr>
            <a:spLocks noGrp="1"/>
          </p:cNvSpPr>
          <p:nvPr>
            <p:ph type="ftr" sz="quarter" idx="11"/>
          </p:nvPr>
        </p:nvSpPr>
        <p:spPr/>
        <p:txBody>
          <a:bodyPr/>
          <a:lstStyle/>
          <a:p>
            <a:endParaRPr lang="en-US">
              <a:solidFill>
                <a:srgbClr val="6A4A3C">
                  <a:tint val="75000"/>
                </a:srgbClr>
              </a:solidFill>
            </a:endParaRPr>
          </a:p>
        </p:txBody>
      </p:sp>
      <p:sp>
        <p:nvSpPr>
          <p:cNvPr id="7" name="Slide Number Placeholder 6"/>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11"/>
          </p:nvPr>
        </p:nvSpPr>
        <p:spPr/>
        <p:txBody>
          <a:bodyPr/>
          <a:lstStyle/>
          <a:p>
            <a:endParaRPr lang="en-US">
              <a:solidFill>
                <a:srgbClr val="6A4A3C">
                  <a:tint val="75000"/>
                </a:srgbClr>
              </a:solidFill>
            </a:endParaRPr>
          </a:p>
        </p:txBody>
      </p:sp>
      <p:sp>
        <p:nvSpPr>
          <p:cNvPr id="6" name="Slide Number Placeholder 5"/>
          <p:cNvSpPr>
            <a:spLocks noGrp="1"/>
          </p:cNvSpPr>
          <p:nvPr>
            <p:ph type="sldNum" sz="quarter" idx="12"/>
          </p:nvPr>
        </p:nvSpPr>
        <p:spPr/>
        <p:txBody>
          <a:body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3088-397F-49D6-9CC0-E39629B27A27}" type="datetimeFigureOut">
              <a:rPr lang="en-US" smtClean="0"/>
              <a:pPr/>
              <a:t>8/23/13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pPr/>
              <a:t>8/23/13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3088-397F-49D6-9CC0-E39629B27A27}" type="datetimeFigureOut">
              <a:rPr lang="en-US" smtClean="0"/>
              <a:pPr/>
              <a:t>8/23/13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F97EB-0E3E-475D-A34E-A640F70E6E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3088-397F-49D6-9CC0-E39629B27A27}" type="datetimeFigureOut">
              <a:rPr lang="en-US" smtClean="0"/>
              <a:pPr/>
              <a:t>8/23/13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97EB-0E3E-475D-A34E-A640F70E6E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A4A3C">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A4A3C">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A4A3C">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A4A3C">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3088-397F-49D6-9CC0-E39629B27A27}" type="datetimeFigureOut">
              <a:rPr lang="en-US" smtClean="0">
                <a:solidFill>
                  <a:srgbClr val="6A4A3C">
                    <a:tint val="75000"/>
                  </a:srgbClr>
                </a:solidFill>
              </a:rPr>
              <a:pPr/>
              <a:t>8/23/13</a:t>
            </a:fld>
            <a:endParaRPr lang="en-US">
              <a:solidFill>
                <a:srgbClr val="6A4A3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A4A3C">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97EB-0E3E-475D-A34E-A640F70E6EA9}" type="slidenum">
              <a:rPr lang="en-US" smtClean="0">
                <a:solidFill>
                  <a:srgbClr val="6A4A3C">
                    <a:tint val="75000"/>
                  </a:srgbClr>
                </a:solidFill>
              </a:rPr>
              <a:pPr/>
              <a:t>‹#›</a:t>
            </a:fld>
            <a:endParaRPr lang="en-US">
              <a:solidFill>
                <a:srgbClr val="6A4A3C">
                  <a:tint val="75000"/>
                </a:srgb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dealers.com/" TargetMode="Externa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dealers.com/" TargetMode="Externa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dealers.com/" TargetMode="Externa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www.artdealers.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www.artdealer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dealers.com/" TargetMode="Externa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dealers.com/" TargetMode="Externa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2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hyperlink" Target="http://www.artdealers.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www.artdealers.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hyperlink" Target="http://www.artdealers.com/" TargetMode="External"/><Relationship Id="rId3" Type="http://schemas.openxmlformats.org/officeDocument/2006/relationships/image" Target="../media/image31.jpeg"/></Relationships>
</file>

<file path=ppt/slides/_rels/slide65.xml.rels><?xml version="1.0" encoding="UTF-8" standalone="yes"?>
<Relationships xmlns="http://schemas.openxmlformats.org/package/2006/relationships"><Relationship Id="rId3" Type="http://schemas.openxmlformats.org/officeDocument/2006/relationships/hyperlink" Target="http://www.artdealers.com/" TargetMode="External"/><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tdealers.com/" TargetMode="External"/><Relationship Id="rId3" Type="http://schemas.openxmlformats.org/officeDocument/2006/relationships/image" Target="../media/image3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dealers.com/" TargetMode="Externa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2035176"/>
          </a:xfrm>
        </p:spPr>
        <p:txBody>
          <a:bodyPr>
            <a:noAutofit/>
          </a:bodyPr>
          <a:lstStyle/>
          <a:p>
            <a:r>
              <a:rPr lang="en-US" sz="8800" dirty="0" smtClean="0">
                <a:latin typeface="Castellar" pitchFamily="18" charset="0"/>
              </a:rPr>
              <a:t>EVOLUTION</a:t>
            </a:r>
            <a:endParaRPr lang="en-US" sz="6600" b="1" dirty="0">
              <a:latin typeface="Candara" pitchFamily="34" charset="0"/>
            </a:endParaRPr>
          </a:p>
        </p:txBody>
      </p:sp>
      <p:sp>
        <p:nvSpPr>
          <p:cNvPr id="3" name="Rectangle 2"/>
          <p:cNvSpPr/>
          <p:nvPr/>
        </p:nvSpPr>
        <p:spPr>
          <a:xfrm>
            <a:off x="838200" y="2020669"/>
            <a:ext cx="907621" cy="646331"/>
          </a:xfrm>
          <a:prstGeom prst="rect">
            <a:avLst/>
          </a:prstGeom>
        </p:spPr>
        <p:txBody>
          <a:bodyPr wrap="none">
            <a:spAutoFit/>
          </a:bodyPr>
          <a:lstStyle/>
          <a:p>
            <a:r>
              <a:rPr lang="en-US" sz="3600" dirty="0" smtClean="0">
                <a:solidFill>
                  <a:srgbClr val="6A4A3C"/>
                </a:solidFill>
                <a:latin typeface="Candara" pitchFamily="34" charset="0"/>
                <a:ea typeface="+mj-ea"/>
                <a:cs typeface="+mj-cs"/>
              </a:rPr>
              <a:t>The</a:t>
            </a:r>
            <a:endParaRPr lang="en-US" sz="1200" dirty="0"/>
          </a:p>
        </p:txBody>
      </p:sp>
      <p:sp>
        <p:nvSpPr>
          <p:cNvPr id="4" name="Rectangle 3"/>
          <p:cNvSpPr/>
          <p:nvPr/>
        </p:nvSpPr>
        <p:spPr>
          <a:xfrm>
            <a:off x="868969" y="3639726"/>
            <a:ext cx="1874231" cy="830997"/>
          </a:xfrm>
          <a:prstGeom prst="rect">
            <a:avLst/>
          </a:prstGeom>
        </p:spPr>
        <p:txBody>
          <a:bodyPr wrap="none">
            <a:spAutoFit/>
          </a:bodyPr>
          <a:lstStyle/>
          <a:p>
            <a:r>
              <a:rPr lang="en-US" sz="4800" dirty="0" smtClean="0">
                <a:solidFill>
                  <a:srgbClr val="6A4A3C"/>
                </a:solidFill>
                <a:latin typeface="Candara" pitchFamily="34" charset="0"/>
                <a:ea typeface="+mj-ea"/>
                <a:cs typeface="+mj-cs"/>
              </a:rPr>
              <a:t>of the </a:t>
            </a:r>
            <a:endParaRPr lang="en-US" dirty="0"/>
          </a:p>
        </p:txBody>
      </p:sp>
      <p:sp>
        <p:nvSpPr>
          <p:cNvPr id="5" name="Rectangle 4"/>
          <p:cNvSpPr/>
          <p:nvPr/>
        </p:nvSpPr>
        <p:spPr>
          <a:xfrm>
            <a:off x="2514600" y="3124200"/>
            <a:ext cx="5785558" cy="1862048"/>
          </a:xfrm>
          <a:prstGeom prst="rect">
            <a:avLst/>
          </a:prstGeom>
        </p:spPr>
        <p:txBody>
          <a:bodyPr wrap="none">
            <a:spAutoFit/>
          </a:bodyPr>
          <a:lstStyle/>
          <a:p>
            <a:r>
              <a:rPr lang="en-US" sz="11500" b="1" dirty="0" smtClean="0">
                <a:solidFill>
                  <a:srgbClr val="6A4A3C"/>
                </a:solidFill>
                <a:latin typeface="Candara" pitchFamily="34" charset="0"/>
                <a:ea typeface="+mj-ea"/>
                <a:cs typeface="+mj-cs"/>
              </a:rPr>
              <a:t>CAMERA</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729188" y="2794337"/>
            <a:ext cx="3685624" cy="1015663"/>
          </a:xfrm>
          <a:prstGeom prst="rect">
            <a:avLst/>
          </a:prstGeom>
          <a:noFill/>
        </p:spPr>
        <p:txBody>
          <a:bodyPr wrap="none" rtlCol="0">
            <a:spAutoFit/>
          </a:bodyPr>
          <a:lstStyle/>
          <a:p>
            <a:r>
              <a:rPr lang="en-US" sz="6000" dirty="0" smtClean="0">
                <a:latin typeface="Candara" pitchFamily="34" charset="0"/>
              </a:rPr>
              <a:t>This guy is:</a:t>
            </a:r>
            <a:endParaRPr lang="en-US" sz="6000" dirty="0">
              <a:latin typeface="Candar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81000" y="457200"/>
            <a:ext cx="8458200" cy="1015663"/>
          </a:xfrm>
          <a:prstGeom prst="rect">
            <a:avLst/>
          </a:prstGeom>
          <a:noFill/>
        </p:spPr>
        <p:txBody>
          <a:bodyPr wrap="square" rtlCol="0">
            <a:spAutoFit/>
          </a:bodyPr>
          <a:lstStyle/>
          <a:p>
            <a:r>
              <a:rPr lang="en-US" sz="6000" dirty="0" smtClean="0">
                <a:latin typeface="Castellar" pitchFamily="18" charset="0"/>
              </a:rPr>
              <a:t>CAMERA OBSCURA</a:t>
            </a:r>
          </a:p>
        </p:txBody>
      </p:sp>
      <p:pic>
        <p:nvPicPr>
          <p:cNvPr id="7" name="Picture 6" descr="Camera_obscura_1.jpg">
            <a:hlinkClick r:id="rId2"/>
          </p:cNvPr>
          <p:cNvPicPr>
            <a:picLocks noChangeAspect="1"/>
          </p:cNvPicPr>
          <p:nvPr/>
        </p:nvPicPr>
        <p:blipFill>
          <a:blip r:embed="rId3" cstate="print"/>
          <a:stretch>
            <a:fillRect/>
          </a:stretch>
        </p:blipFill>
        <p:spPr>
          <a:xfrm>
            <a:off x="533400" y="2667000"/>
            <a:ext cx="4688208" cy="2941622"/>
          </a:xfrm>
          <a:prstGeom prst="rect">
            <a:avLst/>
          </a:prstGeom>
          <a:ln>
            <a:noFill/>
          </a:ln>
          <a:effectLst>
            <a:softEdge rad="112500"/>
          </a:effectLst>
        </p:spPr>
      </p:pic>
      <p:sp>
        <p:nvSpPr>
          <p:cNvPr id="13" name="TextBox 12"/>
          <p:cNvSpPr txBox="1"/>
          <p:nvPr/>
        </p:nvSpPr>
        <p:spPr>
          <a:xfrm>
            <a:off x="457200" y="1428690"/>
            <a:ext cx="25146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(11</a:t>
            </a:r>
            <a:r>
              <a:rPr lang="en-US" sz="2000" baseline="30000" dirty="0" smtClean="0">
                <a:solidFill>
                  <a:schemeClr val="bg1"/>
                </a:solidFill>
                <a:latin typeface="Candara" pitchFamily="34" charset="0"/>
              </a:rPr>
              <a:t>th</a:t>
            </a:r>
            <a:r>
              <a:rPr lang="en-US" sz="2000" dirty="0" smtClean="0">
                <a:solidFill>
                  <a:schemeClr val="bg1"/>
                </a:solidFill>
                <a:latin typeface="Candara" pitchFamily="34" charset="0"/>
              </a:rPr>
              <a:t> century – )</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81000" y="457200"/>
            <a:ext cx="8458200" cy="1015663"/>
          </a:xfrm>
          <a:prstGeom prst="rect">
            <a:avLst/>
          </a:prstGeom>
          <a:noFill/>
        </p:spPr>
        <p:txBody>
          <a:bodyPr wrap="square" rtlCol="0">
            <a:spAutoFit/>
          </a:bodyPr>
          <a:lstStyle/>
          <a:p>
            <a:r>
              <a:rPr lang="en-US" sz="6000" dirty="0" smtClean="0">
                <a:latin typeface="Castellar" pitchFamily="18" charset="0"/>
              </a:rPr>
              <a:t>CAMERA OBSCURA</a:t>
            </a:r>
          </a:p>
        </p:txBody>
      </p:sp>
      <p:pic>
        <p:nvPicPr>
          <p:cNvPr id="7" name="Picture 6" descr="Camera_obscura_1.jpg"/>
          <p:cNvPicPr>
            <a:picLocks noChangeAspect="1"/>
          </p:cNvPicPr>
          <p:nvPr/>
        </p:nvPicPr>
        <p:blipFill>
          <a:blip r:embed="rId2" cstate="print"/>
          <a:stretch>
            <a:fillRect/>
          </a:stretch>
        </p:blipFill>
        <p:spPr>
          <a:xfrm>
            <a:off x="533400" y="2667000"/>
            <a:ext cx="4688208" cy="2941622"/>
          </a:xfrm>
          <a:prstGeom prst="rect">
            <a:avLst/>
          </a:prstGeom>
          <a:ln>
            <a:noFill/>
          </a:ln>
          <a:effectLst>
            <a:softEdge rad="112500"/>
          </a:effectLst>
        </p:spPr>
      </p:pic>
      <p:sp>
        <p:nvSpPr>
          <p:cNvPr id="12" name="TextBox 11"/>
          <p:cNvSpPr txBox="1"/>
          <p:nvPr/>
        </p:nvSpPr>
        <p:spPr>
          <a:xfrm>
            <a:off x="838200" y="1836003"/>
            <a:ext cx="4800600" cy="830997"/>
          </a:xfrm>
          <a:prstGeom prst="rect">
            <a:avLst/>
          </a:prstGeom>
          <a:noFill/>
        </p:spPr>
        <p:txBody>
          <a:bodyPr wrap="square" rtlCol="0">
            <a:spAutoFit/>
          </a:bodyPr>
          <a:lstStyle/>
          <a:p>
            <a:r>
              <a:rPr lang="en-US" sz="4800" dirty="0" smtClean="0">
                <a:latin typeface="Candara" pitchFamily="34" charset="0"/>
              </a:rPr>
              <a:t>How it worked:</a:t>
            </a:r>
            <a:endParaRPr lang="en-US" sz="4800" dirty="0">
              <a:latin typeface="Candara" pitchFamily="34" charset="0"/>
            </a:endParaRPr>
          </a:p>
        </p:txBody>
      </p:sp>
      <p:sp>
        <p:nvSpPr>
          <p:cNvPr id="11" name="TextBox 10"/>
          <p:cNvSpPr txBox="1"/>
          <p:nvPr/>
        </p:nvSpPr>
        <p:spPr>
          <a:xfrm>
            <a:off x="457200" y="1428690"/>
            <a:ext cx="25146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(11</a:t>
            </a:r>
            <a:r>
              <a:rPr lang="en-US" sz="2000" baseline="30000" dirty="0" smtClean="0">
                <a:solidFill>
                  <a:schemeClr val="bg1"/>
                </a:solidFill>
                <a:latin typeface="Candara" pitchFamily="34" charset="0"/>
              </a:rPr>
              <a:t>th</a:t>
            </a:r>
            <a:r>
              <a:rPr lang="en-US" sz="2000" dirty="0" smtClean="0">
                <a:solidFill>
                  <a:schemeClr val="bg1"/>
                </a:solidFill>
                <a:latin typeface="Candara" pitchFamily="34" charset="0"/>
              </a:rPr>
              <a:t> century – )</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81000" y="457200"/>
            <a:ext cx="8458200" cy="1015663"/>
          </a:xfrm>
          <a:prstGeom prst="rect">
            <a:avLst/>
          </a:prstGeom>
          <a:noFill/>
        </p:spPr>
        <p:txBody>
          <a:bodyPr wrap="square" rtlCol="0">
            <a:spAutoFit/>
          </a:bodyPr>
          <a:lstStyle/>
          <a:p>
            <a:r>
              <a:rPr lang="en-US" sz="6000" dirty="0" smtClean="0">
                <a:latin typeface="Castellar" pitchFamily="18" charset="0"/>
              </a:rPr>
              <a:t>CAMERA OBSCURA</a:t>
            </a:r>
          </a:p>
        </p:txBody>
      </p:sp>
      <p:pic>
        <p:nvPicPr>
          <p:cNvPr id="7" name="Picture 6" descr="Camera_obscura_1.jpg"/>
          <p:cNvPicPr>
            <a:picLocks noChangeAspect="1"/>
          </p:cNvPicPr>
          <p:nvPr/>
        </p:nvPicPr>
        <p:blipFill>
          <a:blip r:embed="rId2" cstate="print"/>
          <a:stretch>
            <a:fillRect/>
          </a:stretch>
        </p:blipFill>
        <p:spPr>
          <a:xfrm>
            <a:off x="533400" y="2667000"/>
            <a:ext cx="4688208" cy="2941622"/>
          </a:xfrm>
          <a:prstGeom prst="rect">
            <a:avLst/>
          </a:prstGeom>
          <a:ln>
            <a:noFill/>
          </a:ln>
          <a:effectLst>
            <a:softEdge rad="112500"/>
          </a:effectLst>
        </p:spPr>
      </p:pic>
      <p:sp>
        <p:nvSpPr>
          <p:cNvPr id="10" name="Rectangle 9"/>
          <p:cNvSpPr/>
          <p:nvPr/>
        </p:nvSpPr>
        <p:spPr>
          <a:xfrm>
            <a:off x="5334000" y="1378089"/>
            <a:ext cx="3810000" cy="5632311"/>
          </a:xfrm>
          <a:prstGeom prst="rect">
            <a:avLst/>
          </a:prstGeom>
        </p:spPr>
        <p:txBody>
          <a:bodyPr wrap="square">
            <a:spAutoFit/>
          </a:bodyPr>
          <a:lstStyle/>
          <a:p>
            <a:pPr>
              <a:lnSpc>
                <a:spcPct val="150000"/>
              </a:lnSpc>
            </a:pPr>
            <a:r>
              <a:rPr lang="en-US" sz="3000" dirty="0" smtClean="0">
                <a:solidFill>
                  <a:srgbClr val="6A4A3C"/>
                </a:solidFill>
                <a:latin typeface="Candara" pitchFamily="34" charset="0"/>
              </a:rPr>
              <a:t>The light from an object (A) passes through a pinhole, which shows up in the camera </a:t>
            </a:r>
            <a:r>
              <a:rPr lang="en-US" sz="3000" dirty="0" err="1" smtClean="0">
                <a:solidFill>
                  <a:srgbClr val="6A4A3C"/>
                </a:solidFill>
                <a:latin typeface="Candara" pitchFamily="34" charset="0"/>
              </a:rPr>
              <a:t>obscura’s</a:t>
            </a:r>
            <a:r>
              <a:rPr lang="en-US" sz="3000" dirty="0" smtClean="0">
                <a:solidFill>
                  <a:srgbClr val="6A4A3C"/>
                </a:solidFill>
                <a:latin typeface="Candara" pitchFamily="34" charset="0"/>
              </a:rPr>
              <a:t> other side as an inverted  image (B).</a:t>
            </a:r>
            <a:endParaRPr lang="en-US" sz="3000" dirty="0" smtClean="0"/>
          </a:p>
          <a:p>
            <a:pPr lvl="0">
              <a:lnSpc>
                <a:spcPct val="150000"/>
              </a:lnSpc>
            </a:pPr>
            <a:endParaRPr lang="en-US" sz="3000" dirty="0">
              <a:solidFill>
                <a:srgbClr val="6A4A3C"/>
              </a:solidFill>
              <a:latin typeface="Candara" pitchFamily="34" charset="0"/>
            </a:endParaRPr>
          </a:p>
        </p:txBody>
      </p:sp>
      <p:sp>
        <p:nvSpPr>
          <p:cNvPr id="6" name="TextBox 5"/>
          <p:cNvSpPr txBox="1"/>
          <p:nvPr/>
        </p:nvSpPr>
        <p:spPr>
          <a:xfrm>
            <a:off x="838200" y="1836003"/>
            <a:ext cx="4800600" cy="830997"/>
          </a:xfrm>
          <a:prstGeom prst="rect">
            <a:avLst/>
          </a:prstGeom>
          <a:noFill/>
        </p:spPr>
        <p:txBody>
          <a:bodyPr wrap="square" rtlCol="0">
            <a:spAutoFit/>
          </a:bodyPr>
          <a:lstStyle/>
          <a:p>
            <a:r>
              <a:rPr lang="en-US" sz="4800" dirty="0" smtClean="0">
                <a:latin typeface="Candara" pitchFamily="34" charset="0"/>
              </a:rPr>
              <a:t>How it worked:</a:t>
            </a:r>
            <a:endParaRPr lang="en-US" sz="4800" dirty="0">
              <a:latin typeface="Candara" pitchFamily="34" charset="0"/>
            </a:endParaRPr>
          </a:p>
        </p:txBody>
      </p:sp>
      <p:sp>
        <p:nvSpPr>
          <p:cNvPr id="11" name="TextBox 10"/>
          <p:cNvSpPr txBox="1"/>
          <p:nvPr/>
        </p:nvSpPr>
        <p:spPr>
          <a:xfrm>
            <a:off x="457200" y="1428690"/>
            <a:ext cx="25146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(11</a:t>
            </a:r>
            <a:r>
              <a:rPr lang="en-US" sz="2000" baseline="30000" dirty="0" smtClean="0">
                <a:solidFill>
                  <a:schemeClr val="bg1"/>
                </a:solidFill>
                <a:latin typeface="Candara" pitchFamily="34" charset="0"/>
              </a:rPr>
              <a:t>th</a:t>
            </a:r>
            <a:r>
              <a:rPr lang="en-US" sz="2000" dirty="0" smtClean="0">
                <a:solidFill>
                  <a:schemeClr val="bg1"/>
                </a:solidFill>
                <a:latin typeface="Candara" pitchFamily="34" charset="0"/>
              </a:rPr>
              <a:t> century – )</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2249269"/>
            <a:ext cx="8763000" cy="646331"/>
          </a:xfrm>
          <a:prstGeom prst="rect">
            <a:avLst/>
          </a:prstGeom>
          <a:noFill/>
        </p:spPr>
        <p:txBody>
          <a:bodyPr wrap="square" rtlCol="0">
            <a:spAutoFit/>
          </a:bodyPr>
          <a:lstStyle/>
          <a:p>
            <a:pPr algn="ctr"/>
            <a:r>
              <a:rPr lang="en-US" sz="3400" dirty="0" smtClean="0">
                <a:latin typeface="Candara" pitchFamily="34" charset="0"/>
              </a:rPr>
              <a:t>It’s more of a </a:t>
            </a:r>
            <a:r>
              <a:rPr lang="en-US" sz="3600" b="1" dirty="0" smtClean="0">
                <a:latin typeface="Candara" pitchFamily="34" charset="0"/>
              </a:rPr>
              <a:t>projector</a:t>
            </a:r>
            <a:r>
              <a:rPr lang="en-US" sz="3400" dirty="0" smtClean="0">
                <a:latin typeface="Candara" pitchFamily="34" charset="0"/>
              </a:rPr>
              <a:t> than a </a:t>
            </a:r>
            <a:r>
              <a:rPr lang="en-US" sz="3200" dirty="0" smtClean="0">
                <a:latin typeface="Candara" pitchFamily="34" charset="0"/>
              </a:rPr>
              <a:t>camera</a:t>
            </a:r>
            <a:r>
              <a:rPr lang="en-US" sz="3400" dirty="0" smtClean="0">
                <a:latin typeface="Candara" pitchFamily="34" charset="0"/>
              </a:rPr>
              <a:t> actually.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28600" y="3163669"/>
            <a:ext cx="8763000" cy="615553"/>
          </a:xfrm>
          <a:prstGeom prst="rect">
            <a:avLst/>
          </a:prstGeom>
          <a:noFill/>
        </p:spPr>
        <p:txBody>
          <a:bodyPr wrap="square" rtlCol="0">
            <a:spAutoFit/>
          </a:bodyPr>
          <a:lstStyle/>
          <a:p>
            <a:pPr algn="ctr"/>
            <a:r>
              <a:rPr lang="en-US" sz="3400" dirty="0" smtClean="0">
                <a:latin typeface="Candara" pitchFamily="34" charset="0"/>
              </a:rPr>
              <a:t>Since it can’t really </a:t>
            </a:r>
            <a:r>
              <a:rPr lang="en-US" sz="3400" b="1" dirty="0" smtClean="0">
                <a:latin typeface="Candara" pitchFamily="34" charset="0"/>
              </a:rPr>
              <a:t>store</a:t>
            </a:r>
            <a:r>
              <a:rPr lang="en-US" sz="3400" dirty="0" smtClean="0">
                <a:latin typeface="Candara" pitchFamily="34" charset="0"/>
              </a:rPr>
              <a:t> the image. </a:t>
            </a:r>
          </a:p>
        </p:txBody>
      </p:sp>
      <p:sp>
        <p:nvSpPr>
          <p:cNvPr id="6" name="TextBox 5"/>
          <p:cNvSpPr txBox="1"/>
          <p:nvPr/>
        </p:nvSpPr>
        <p:spPr>
          <a:xfrm>
            <a:off x="228600" y="2249269"/>
            <a:ext cx="8763000" cy="646331"/>
          </a:xfrm>
          <a:prstGeom prst="rect">
            <a:avLst/>
          </a:prstGeom>
          <a:noFill/>
        </p:spPr>
        <p:txBody>
          <a:bodyPr wrap="square" rtlCol="0">
            <a:spAutoFit/>
          </a:bodyPr>
          <a:lstStyle/>
          <a:p>
            <a:pPr algn="ctr"/>
            <a:r>
              <a:rPr lang="en-US" sz="3400" dirty="0" smtClean="0">
                <a:latin typeface="Candara" pitchFamily="34" charset="0"/>
              </a:rPr>
              <a:t>It’s more of a </a:t>
            </a:r>
            <a:r>
              <a:rPr lang="en-US" sz="3600" b="1" dirty="0" smtClean="0">
                <a:latin typeface="Candara" pitchFamily="34" charset="0"/>
              </a:rPr>
              <a:t>projector</a:t>
            </a:r>
            <a:r>
              <a:rPr lang="en-US" sz="3400" dirty="0" smtClean="0">
                <a:latin typeface="Candara" pitchFamily="34" charset="0"/>
              </a:rPr>
              <a:t> than a </a:t>
            </a:r>
            <a:r>
              <a:rPr lang="en-US" sz="3200" dirty="0" smtClean="0">
                <a:latin typeface="Candara" pitchFamily="34" charset="0"/>
              </a:rPr>
              <a:t>camera</a:t>
            </a:r>
            <a:r>
              <a:rPr lang="en-US" sz="3400" dirty="0" smtClean="0">
                <a:latin typeface="Candara" pitchFamily="34" charset="0"/>
              </a:rPr>
              <a:t> actually.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28600" y="3163669"/>
            <a:ext cx="8763000" cy="615553"/>
          </a:xfrm>
          <a:prstGeom prst="rect">
            <a:avLst/>
          </a:prstGeom>
          <a:noFill/>
        </p:spPr>
        <p:txBody>
          <a:bodyPr wrap="square" rtlCol="0">
            <a:spAutoFit/>
          </a:bodyPr>
          <a:lstStyle/>
          <a:p>
            <a:pPr algn="ctr"/>
            <a:r>
              <a:rPr lang="en-US" sz="3400" dirty="0" smtClean="0">
                <a:latin typeface="Candara" pitchFamily="34" charset="0"/>
              </a:rPr>
              <a:t>Since it can’t really </a:t>
            </a:r>
            <a:r>
              <a:rPr lang="en-US" sz="3400" b="1" dirty="0" smtClean="0">
                <a:latin typeface="Candara" pitchFamily="34" charset="0"/>
              </a:rPr>
              <a:t>store</a:t>
            </a:r>
            <a:r>
              <a:rPr lang="en-US" sz="3400" dirty="0" smtClean="0">
                <a:latin typeface="Candara" pitchFamily="34" charset="0"/>
              </a:rPr>
              <a:t> the image. </a:t>
            </a:r>
          </a:p>
        </p:txBody>
      </p:sp>
      <p:sp>
        <p:nvSpPr>
          <p:cNvPr id="6" name="TextBox 5"/>
          <p:cNvSpPr txBox="1"/>
          <p:nvPr/>
        </p:nvSpPr>
        <p:spPr>
          <a:xfrm>
            <a:off x="228600" y="2249269"/>
            <a:ext cx="8763000" cy="646331"/>
          </a:xfrm>
          <a:prstGeom prst="rect">
            <a:avLst/>
          </a:prstGeom>
          <a:noFill/>
        </p:spPr>
        <p:txBody>
          <a:bodyPr wrap="square" rtlCol="0">
            <a:spAutoFit/>
          </a:bodyPr>
          <a:lstStyle/>
          <a:p>
            <a:pPr algn="ctr"/>
            <a:r>
              <a:rPr lang="en-US" sz="3400" dirty="0" smtClean="0">
                <a:latin typeface="Candara" pitchFamily="34" charset="0"/>
              </a:rPr>
              <a:t>It’s more of a </a:t>
            </a:r>
            <a:r>
              <a:rPr lang="en-US" sz="3600" b="1" dirty="0" smtClean="0">
                <a:latin typeface="Candara" pitchFamily="34" charset="0"/>
              </a:rPr>
              <a:t>projector</a:t>
            </a:r>
            <a:r>
              <a:rPr lang="en-US" sz="3400" dirty="0" smtClean="0">
                <a:latin typeface="Candara" pitchFamily="34" charset="0"/>
              </a:rPr>
              <a:t> than a </a:t>
            </a:r>
            <a:r>
              <a:rPr lang="en-US" sz="3200" dirty="0" smtClean="0">
                <a:latin typeface="Candara" pitchFamily="34" charset="0"/>
              </a:rPr>
              <a:t>camera</a:t>
            </a:r>
            <a:r>
              <a:rPr lang="en-US" sz="3400" dirty="0" smtClean="0">
                <a:latin typeface="Candara" pitchFamily="34" charset="0"/>
              </a:rPr>
              <a:t> actually.</a:t>
            </a:r>
          </a:p>
        </p:txBody>
      </p:sp>
      <p:sp>
        <p:nvSpPr>
          <p:cNvPr id="4" name="TextBox 3"/>
          <p:cNvSpPr txBox="1"/>
          <p:nvPr/>
        </p:nvSpPr>
        <p:spPr>
          <a:xfrm>
            <a:off x="228600" y="4032647"/>
            <a:ext cx="8763000" cy="615553"/>
          </a:xfrm>
          <a:prstGeom prst="rect">
            <a:avLst/>
          </a:prstGeom>
          <a:noFill/>
        </p:spPr>
        <p:txBody>
          <a:bodyPr wrap="square" rtlCol="0">
            <a:spAutoFit/>
          </a:bodyPr>
          <a:lstStyle/>
          <a:p>
            <a:pPr algn="ctr"/>
            <a:r>
              <a:rPr lang="en-US" sz="3400" dirty="0" smtClean="0">
                <a:latin typeface="Candara" pitchFamily="34" charset="0"/>
              </a:rPr>
              <a:t>It just </a:t>
            </a:r>
            <a:r>
              <a:rPr lang="en-US" sz="3400" b="1" dirty="0" smtClean="0">
                <a:latin typeface="Candara" pitchFamily="34" charset="0"/>
              </a:rPr>
              <a:t>projects </a:t>
            </a:r>
            <a:r>
              <a:rPr lang="en-US" sz="3400" dirty="0" smtClean="0">
                <a:latin typeface="Candara" pitchFamily="34" charset="0"/>
              </a:rPr>
              <a:t>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19600" y="152400"/>
            <a:ext cx="4419600" cy="1981200"/>
          </a:xfrm>
          <a:custGeom>
            <a:avLst/>
            <a:gdLst>
              <a:gd name="connsiteX0" fmla="*/ 0 w 4495800"/>
              <a:gd name="connsiteY0" fmla="*/ 0 h 2031325"/>
              <a:gd name="connsiteX1" fmla="*/ 4495800 w 4495800"/>
              <a:gd name="connsiteY1" fmla="*/ 0 h 2031325"/>
              <a:gd name="connsiteX2" fmla="*/ 4495800 w 4495800"/>
              <a:gd name="connsiteY2" fmla="*/ 2031325 h 2031325"/>
              <a:gd name="connsiteX3" fmla="*/ 0 w 4495800"/>
              <a:gd name="connsiteY3" fmla="*/ 2031325 h 2031325"/>
              <a:gd name="connsiteX4" fmla="*/ 0 w 4495800"/>
              <a:gd name="connsiteY4" fmla="*/ 0 h 2031325"/>
              <a:gd name="connsiteX0" fmla="*/ 0 w 4495800"/>
              <a:gd name="connsiteY0" fmla="*/ 0 h 2031325"/>
              <a:gd name="connsiteX1" fmla="*/ 4495800 w 4495800"/>
              <a:gd name="connsiteY1" fmla="*/ 0 h 2031325"/>
              <a:gd name="connsiteX2" fmla="*/ 4495800 w 4495800"/>
              <a:gd name="connsiteY2" fmla="*/ 2031325 h 2031325"/>
              <a:gd name="connsiteX3" fmla="*/ 1524000 w 4495800"/>
              <a:gd name="connsiteY3" fmla="*/ 1904999 h 2031325"/>
              <a:gd name="connsiteX4" fmla="*/ 0 w 4495800"/>
              <a:gd name="connsiteY4" fmla="*/ 0 h 2031325"/>
              <a:gd name="connsiteX0" fmla="*/ 0 w 4495800"/>
              <a:gd name="connsiteY0" fmla="*/ 0 h 1904999"/>
              <a:gd name="connsiteX1" fmla="*/ 4495800 w 4495800"/>
              <a:gd name="connsiteY1" fmla="*/ 0 h 1904999"/>
              <a:gd name="connsiteX2" fmla="*/ 4495800 w 4495800"/>
              <a:gd name="connsiteY2" fmla="*/ 1904999 h 1904999"/>
              <a:gd name="connsiteX3" fmla="*/ 1524000 w 4495800"/>
              <a:gd name="connsiteY3" fmla="*/ 1904999 h 1904999"/>
              <a:gd name="connsiteX4" fmla="*/ 0 w 4495800"/>
              <a:gd name="connsiteY4" fmla="*/ 0 h 1904999"/>
              <a:gd name="connsiteX0" fmla="*/ 0 w 5181600"/>
              <a:gd name="connsiteY0" fmla="*/ 0 h 1905000"/>
              <a:gd name="connsiteX1" fmla="*/ 5181600 w 5181600"/>
              <a:gd name="connsiteY1" fmla="*/ 1 h 1905000"/>
              <a:gd name="connsiteX2" fmla="*/ 5181600 w 5181600"/>
              <a:gd name="connsiteY2" fmla="*/ 1905000 h 1905000"/>
              <a:gd name="connsiteX3" fmla="*/ 2209800 w 5181600"/>
              <a:gd name="connsiteY3" fmla="*/ 1905000 h 1905000"/>
              <a:gd name="connsiteX4" fmla="*/ 0 w 5181600"/>
              <a:gd name="connsiteY4" fmla="*/ 0 h 1905000"/>
              <a:gd name="connsiteX0" fmla="*/ 0 w 5334000"/>
              <a:gd name="connsiteY0" fmla="*/ 0 h 1905000"/>
              <a:gd name="connsiteX1" fmla="*/ 5334000 w 5334000"/>
              <a:gd name="connsiteY1" fmla="*/ 1 h 1905000"/>
              <a:gd name="connsiteX2" fmla="*/ 5334000 w 5334000"/>
              <a:gd name="connsiteY2" fmla="*/ 1905000 h 1905000"/>
              <a:gd name="connsiteX3" fmla="*/ 2362200 w 5334000"/>
              <a:gd name="connsiteY3" fmla="*/ 1905000 h 1905000"/>
              <a:gd name="connsiteX4" fmla="*/ 0 w 5334000"/>
              <a:gd name="connsiteY4" fmla="*/ 0 h 1905000"/>
              <a:gd name="connsiteX0" fmla="*/ 0 w 5334000"/>
              <a:gd name="connsiteY0" fmla="*/ 0 h 1905000"/>
              <a:gd name="connsiteX1" fmla="*/ 5334000 w 5334000"/>
              <a:gd name="connsiteY1" fmla="*/ 152400 h 1905000"/>
              <a:gd name="connsiteX2" fmla="*/ 5334000 w 5334000"/>
              <a:gd name="connsiteY2" fmla="*/ 1905000 h 1905000"/>
              <a:gd name="connsiteX3" fmla="*/ 2362200 w 5334000"/>
              <a:gd name="connsiteY3" fmla="*/ 1905000 h 1905000"/>
              <a:gd name="connsiteX4" fmla="*/ 0 w 5334000"/>
              <a:gd name="connsiteY4" fmla="*/ 0 h 1905000"/>
              <a:gd name="connsiteX0" fmla="*/ 0 w 5029200"/>
              <a:gd name="connsiteY0" fmla="*/ 0 h 1752600"/>
              <a:gd name="connsiteX1" fmla="*/ 5029200 w 5029200"/>
              <a:gd name="connsiteY1" fmla="*/ 0 h 1752600"/>
              <a:gd name="connsiteX2" fmla="*/ 5029200 w 5029200"/>
              <a:gd name="connsiteY2" fmla="*/ 1752600 h 1752600"/>
              <a:gd name="connsiteX3" fmla="*/ 2057400 w 5029200"/>
              <a:gd name="connsiteY3" fmla="*/ 1752600 h 1752600"/>
              <a:gd name="connsiteX4" fmla="*/ 0 w 5029200"/>
              <a:gd name="connsiteY4" fmla="*/ 0 h 1752600"/>
              <a:gd name="connsiteX0" fmla="*/ 0 w 5029200"/>
              <a:gd name="connsiteY0" fmla="*/ 0 h 1752600"/>
              <a:gd name="connsiteX1" fmla="*/ 5029200 w 5029200"/>
              <a:gd name="connsiteY1" fmla="*/ 0 h 1752600"/>
              <a:gd name="connsiteX2" fmla="*/ 5029200 w 5029200"/>
              <a:gd name="connsiteY2" fmla="*/ 1752600 h 1752600"/>
              <a:gd name="connsiteX3" fmla="*/ 2209800 w 5029200"/>
              <a:gd name="connsiteY3" fmla="*/ 1752600 h 1752600"/>
              <a:gd name="connsiteX4" fmla="*/ 0 w 5029200"/>
              <a:gd name="connsiteY4" fmla="*/ 0 h 1752600"/>
              <a:gd name="connsiteX0" fmla="*/ 0 w 5410200"/>
              <a:gd name="connsiteY0" fmla="*/ 43247 h 1752600"/>
              <a:gd name="connsiteX1" fmla="*/ 5410200 w 5410200"/>
              <a:gd name="connsiteY1" fmla="*/ 0 h 1752600"/>
              <a:gd name="connsiteX2" fmla="*/ 5410200 w 5410200"/>
              <a:gd name="connsiteY2" fmla="*/ 1752600 h 1752600"/>
              <a:gd name="connsiteX3" fmla="*/ 2590800 w 5410200"/>
              <a:gd name="connsiteY3" fmla="*/ 1752600 h 1752600"/>
              <a:gd name="connsiteX4" fmla="*/ 0 w 5410200"/>
              <a:gd name="connsiteY4" fmla="*/ 43247 h 1752600"/>
              <a:gd name="connsiteX0" fmla="*/ 0 w 5410200"/>
              <a:gd name="connsiteY0" fmla="*/ 43247 h 1752600"/>
              <a:gd name="connsiteX1" fmla="*/ 5410200 w 5410200"/>
              <a:gd name="connsiteY1" fmla="*/ 0 h 1752600"/>
              <a:gd name="connsiteX2" fmla="*/ 5410200 w 5410200"/>
              <a:gd name="connsiteY2" fmla="*/ 1752600 h 1752600"/>
              <a:gd name="connsiteX3" fmla="*/ 2743200 w 5410200"/>
              <a:gd name="connsiteY3" fmla="*/ 1752600 h 1752600"/>
              <a:gd name="connsiteX4" fmla="*/ 0 w 5410200"/>
              <a:gd name="connsiteY4" fmla="*/ 43247 h 1752600"/>
              <a:gd name="connsiteX0" fmla="*/ 0 w 5410200"/>
              <a:gd name="connsiteY0" fmla="*/ 0 h 1775097"/>
              <a:gd name="connsiteX1" fmla="*/ 5410200 w 5410200"/>
              <a:gd name="connsiteY1" fmla="*/ 22497 h 1775097"/>
              <a:gd name="connsiteX2" fmla="*/ 5410200 w 5410200"/>
              <a:gd name="connsiteY2" fmla="*/ 1775097 h 1775097"/>
              <a:gd name="connsiteX3" fmla="*/ 2743200 w 5410200"/>
              <a:gd name="connsiteY3" fmla="*/ 1775097 h 1775097"/>
              <a:gd name="connsiteX4" fmla="*/ 0 w 5410200"/>
              <a:gd name="connsiteY4" fmla="*/ 0 h 1775097"/>
              <a:gd name="connsiteX0" fmla="*/ 0 w 5410200"/>
              <a:gd name="connsiteY0" fmla="*/ 0 h 1775097"/>
              <a:gd name="connsiteX1" fmla="*/ 5410200 w 5410200"/>
              <a:gd name="connsiteY1" fmla="*/ 22497 h 1775097"/>
              <a:gd name="connsiteX2" fmla="*/ 5410200 w 5410200"/>
              <a:gd name="connsiteY2" fmla="*/ 1775097 h 1775097"/>
              <a:gd name="connsiteX3" fmla="*/ 2743200 w 5410200"/>
              <a:gd name="connsiteY3" fmla="*/ 1775097 h 1775097"/>
              <a:gd name="connsiteX4" fmla="*/ 728330 w 5410200"/>
              <a:gd name="connsiteY4" fmla="*/ 464797 h 1775097"/>
              <a:gd name="connsiteX5" fmla="*/ 0 w 5410200"/>
              <a:gd name="connsiteY5" fmla="*/ 0 h 1775097"/>
              <a:gd name="connsiteX0" fmla="*/ 0 w 5410200"/>
              <a:gd name="connsiteY0" fmla="*/ 0 h 1775097"/>
              <a:gd name="connsiteX1" fmla="*/ 5410200 w 5410200"/>
              <a:gd name="connsiteY1" fmla="*/ 22497 h 1775097"/>
              <a:gd name="connsiteX2" fmla="*/ 5410200 w 5410200"/>
              <a:gd name="connsiteY2" fmla="*/ 1775097 h 1775097"/>
              <a:gd name="connsiteX3" fmla="*/ 2743200 w 5410200"/>
              <a:gd name="connsiteY3" fmla="*/ 1775097 h 1775097"/>
              <a:gd name="connsiteX4" fmla="*/ 990600 w 5410200"/>
              <a:gd name="connsiteY4" fmla="*/ 657443 h 1775097"/>
              <a:gd name="connsiteX5" fmla="*/ 0 w 5410200"/>
              <a:gd name="connsiteY5" fmla="*/ 0 h 1775097"/>
              <a:gd name="connsiteX0" fmla="*/ 0 w 4419600"/>
              <a:gd name="connsiteY0" fmla="*/ 0 h 1775097"/>
              <a:gd name="connsiteX1" fmla="*/ 4419600 w 4419600"/>
              <a:gd name="connsiteY1" fmla="*/ 22497 h 1775097"/>
              <a:gd name="connsiteX2" fmla="*/ 4419600 w 4419600"/>
              <a:gd name="connsiteY2" fmla="*/ 1775097 h 1775097"/>
              <a:gd name="connsiteX3" fmla="*/ 1752600 w 4419600"/>
              <a:gd name="connsiteY3" fmla="*/ 1775097 h 1775097"/>
              <a:gd name="connsiteX4" fmla="*/ 0 w 4419600"/>
              <a:gd name="connsiteY4" fmla="*/ 657443 h 1775097"/>
              <a:gd name="connsiteX5" fmla="*/ 0 w 4419600"/>
              <a:gd name="connsiteY5" fmla="*/ 0 h 1775097"/>
              <a:gd name="connsiteX0" fmla="*/ 0 w 4419600"/>
              <a:gd name="connsiteY0" fmla="*/ 0 h 1775097"/>
              <a:gd name="connsiteX1" fmla="*/ 4419600 w 4419600"/>
              <a:gd name="connsiteY1" fmla="*/ 22497 h 1775097"/>
              <a:gd name="connsiteX2" fmla="*/ 4419600 w 4419600"/>
              <a:gd name="connsiteY2" fmla="*/ 1775097 h 1775097"/>
              <a:gd name="connsiteX3" fmla="*/ 1600200 w 4419600"/>
              <a:gd name="connsiteY3" fmla="*/ 1743978 h 1775097"/>
              <a:gd name="connsiteX4" fmla="*/ 0 w 4419600"/>
              <a:gd name="connsiteY4" fmla="*/ 657443 h 1775097"/>
              <a:gd name="connsiteX5" fmla="*/ 0 w 4419600"/>
              <a:gd name="connsiteY5" fmla="*/ 0 h 1775097"/>
              <a:gd name="connsiteX0" fmla="*/ 0 w 4419600"/>
              <a:gd name="connsiteY0" fmla="*/ 0 h 1813737"/>
              <a:gd name="connsiteX1" fmla="*/ 4419600 w 4419600"/>
              <a:gd name="connsiteY1" fmla="*/ 22497 h 1813737"/>
              <a:gd name="connsiteX2" fmla="*/ 4419600 w 4419600"/>
              <a:gd name="connsiteY2" fmla="*/ 1775097 h 1813737"/>
              <a:gd name="connsiteX3" fmla="*/ 1524000 w 4419600"/>
              <a:gd name="connsiteY3" fmla="*/ 1813737 h 1813737"/>
              <a:gd name="connsiteX4" fmla="*/ 0 w 4419600"/>
              <a:gd name="connsiteY4" fmla="*/ 657443 h 1813737"/>
              <a:gd name="connsiteX5" fmla="*/ 0 w 4419600"/>
              <a:gd name="connsiteY5" fmla="*/ 0 h 1813737"/>
              <a:gd name="connsiteX0" fmla="*/ 0 w 4419600"/>
              <a:gd name="connsiteY0" fmla="*/ 0 h 1813737"/>
              <a:gd name="connsiteX1" fmla="*/ 4419600 w 4419600"/>
              <a:gd name="connsiteY1" fmla="*/ 22497 h 1813737"/>
              <a:gd name="connsiteX2" fmla="*/ 4419600 w 4419600"/>
              <a:gd name="connsiteY2" fmla="*/ 1775097 h 1813737"/>
              <a:gd name="connsiteX3" fmla="*/ 1600200 w 4419600"/>
              <a:gd name="connsiteY3" fmla="*/ 1813737 h 1813737"/>
              <a:gd name="connsiteX4" fmla="*/ 0 w 4419600"/>
              <a:gd name="connsiteY4" fmla="*/ 657443 h 1813737"/>
              <a:gd name="connsiteX5" fmla="*/ 0 w 4419600"/>
              <a:gd name="connsiteY5" fmla="*/ 0 h 1813737"/>
              <a:gd name="connsiteX0" fmla="*/ 0 w 4419600"/>
              <a:gd name="connsiteY0" fmla="*/ 0 h 1813737"/>
              <a:gd name="connsiteX1" fmla="*/ 4419600 w 4419600"/>
              <a:gd name="connsiteY1" fmla="*/ 22497 h 1813737"/>
              <a:gd name="connsiteX2" fmla="*/ 4419600 w 4419600"/>
              <a:gd name="connsiteY2" fmla="*/ 1813737 h 1813737"/>
              <a:gd name="connsiteX3" fmla="*/ 1600200 w 4419600"/>
              <a:gd name="connsiteY3" fmla="*/ 1813737 h 1813737"/>
              <a:gd name="connsiteX4" fmla="*/ 0 w 4419600"/>
              <a:gd name="connsiteY4" fmla="*/ 657443 h 1813737"/>
              <a:gd name="connsiteX5" fmla="*/ 0 w 4419600"/>
              <a:gd name="connsiteY5" fmla="*/ 0 h 181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00" h="1813737">
                <a:moveTo>
                  <a:pt x="0" y="0"/>
                </a:moveTo>
                <a:lnTo>
                  <a:pt x="4419600" y="22497"/>
                </a:lnTo>
                <a:lnTo>
                  <a:pt x="4419600" y="1813737"/>
                </a:lnTo>
                <a:lnTo>
                  <a:pt x="1600200" y="1813737"/>
                </a:lnTo>
                <a:lnTo>
                  <a:pt x="0" y="657443"/>
                </a:lnTo>
                <a:lnTo>
                  <a:pt x="0" y="0"/>
                </a:lnTo>
                <a:close/>
              </a:path>
            </a:pathLst>
          </a:custGeom>
          <a:solidFill>
            <a:schemeClr val="bg1"/>
          </a:solidFill>
        </p:spPr>
        <p:txBody>
          <a:bodyPr wrap="square" lIns="91440" tIns="0" bIns="0" rtlCol="0">
            <a:spAutoFit/>
          </a:bodyPr>
          <a:lstStyle/>
          <a:p>
            <a:pPr algn="r"/>
            <a:r>
              <a:rPr lang="en-US" sz="4800" dirty="0" smtClean="0">
                <a:latin typeface="Candara" pitchFamily="34" charset="0"/>
              </a:rPr>
              <a:t>How your great-</a:t>
            </a:r>
          </a:p>
          <a:p>
            <a:pPr lvl="0" algn="r"/>
            <a:r>
              <a:rPr lang="en-US" sz="3400" dirty="0" smtClean="0">
                <a:solidFill>
                  <a:srgbClr val="6A4A3C"/>
                </a:solidFill>
                <a:latin typeface="Candara" pitchFamily="34" charset="0"/>
              </a:rPr>
              <a:t>grandpa’s projector </a:t>
            </a:r>
            <a:endParaRPr lang="en-US" sz="3400" dirty="0" smtClean="0">
              <a:solidFill>
                <a:srgbClr val="6A4A3C"/>
              </a:solidFill>
            </a:endParaRPr>
          </a:p>
          <a:p>
            <a:pPr lvl="0" algn="r"/>
            <a:r>
              <a:rPr lang="en-US" sz="4400" dirty="0" smtClean="0">
                <a:solidFill>
                  <a:srgbClr val="6A4A3C"/>
                </a:solidFill>
                <a:latin typeface="Candara" pitchFamily="34" charset="0"/>
              </a:rPr>
              <a:t>looked like.</a:t>
            </a:r>
            <a:endParaRPr lang="en-US" sz="4800" dirty="0" smtClean="0">
              <a:latin typeface="Candar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2362200" y="1804987"/>
            <a:ext cx="4495800" cy="3376613"/>
            <a:chOff x="2057400" y="990600"/>
            <a:chExt cx="4495800" cy="3376613"/>
          </a:xfrm>
        </p:grpSpPr>
        <p:sp>
          <p:nvSpPr>
            <p:cNvPr id="3" name="TextBox 2"/>
            <p:cNvSpPr txBox="1"/>
            <p:nvPr/>
          </p:nvSpPr>
          <p:spPr>
            <a:xfrm>
              <a:off x="2057400" y="990600"/>
              <a:ext cx="4414991" cy="1015663"/>
            </a:xfrm>
            <a:prstGeom prst="rect">
              <a:avLst/>
            </a:prstGeom>
            <a:noFill/>
          </p:spPr>
          <p:txBody>
            <a:bodyPr wrap="none" rtlCol="0">
              <a:spAutoFit/>
            </a:bodyPr>
            <a:lstStyle/>
            <a:p>
              <a:r>
                <a:rPr lang="en-US" sz="5800" dirty="0" smtClean="0">
                  <a:latin typeface="Candara" pitchFamily="34" charset="0"/>
                </a:rPr>
                <a:t>The very first</a:t>
              </a:r>
              <a:endParaRPr lang="en-US" sz="5800" dirty="0">
                <a:latin typeface="Candara" pitchFamily="34" charset="0"/>
              </a:endParaRPr>
            </a:p>
          </p:txBody>
        </p:sp>
        <p:sp>
          <p:nvSpPr>
            <p:cNvPr id="4" name="TextBox 3"/>
            <p:cNvSpPr txBox="1"/>
            <p:nvPr/>
          </p:nvSpPr>
          <p:spPr>
            <a:xfrm>
              <a:off x="2057400" y="1396663"/>
              <a:ext cx="4495800" cy="2215991"/>
            </a:xfrm>
            <a:prstGeom prst="rect">
              <a:avLst/>
            </a:prstGeom>
            <a:noFill/>
          </p:spPr>
          <p:txBody>
            <a:bodyPr wrap="square" rtlCol="0">
              <a:spAutoFit/>
            </a:bodyPr>
            <a:lstStyle/>
            <a:p>
              <a:r>
                <a:rPr lang="en-US" sz="13800" dirty="0" smtClean="0">
                  <a:latin typeface="Candara" pitchFamily="34" charset="0"/>
                </a:rPr>
                <a:t>TRUE</a:t>
              </a:r>
              <a:endParaRPr lang="en-US" sz="13800" dirty="0">
                <a:latin typeface="Candara" pitchFamily="34" charset="0"/>
              </a:endParaRPr>
            </a:p>
          </p:txBody>
        </p:sp>
        <p:sp>
          <p:nvSpPr>
            <p:cNvPr id="6" name="TextBox 5"/>
            <p:cNvSpPr txBox="1"/>
            <p:nvPr/>
          </p:nvSpPr>
          <p:spPr>
            <a:xfrm>
              <a:off x="2057400" y="2920663"/>
              <a:ext cx="4429418" cy="1446550"/>
            </a:xfrm>
            <a:prstGeom prst="rect">
              <a:avLst/>
            </a:prstGeom>
            <a:noFill/>
          </p:spPr>
          <p:txBody>
            <a:bodyPr wrap="none" rtlCol="0">
              <a:spAutoFit/>
            </a:bodyPr>
            <a:lstStyle/>
            <a:p>
              <a:r>
                <a:rPr lang="en-US" sz="8600" dirty="0" smtClean="0">
                  <a:latin typeface="Candara" pitchFamily="34" charset="0"/>
                </a:rPr>
                <a:t>CAMERA</a:t>
              </a:r>
              <a:endParaRPr lang="en-US" sz="8600" dirty="0">
                <a:latin typeface="Candara"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381000"/>
            <a:ext cx="1600200" cy="584775"/>
          </a:xfrm>
          <a:prstGeom prst="rect">
            <a:avLst/>
          </a:prstGeom>
          <a:noFill/>
        </p:spPr>
        <p:txBody>
          <a:bodyPr wrap="square" rtlCol="0">
            <a:spAutoFit/>
          </a:bodyPr>
          <a:lstStyle/>
          <a:p>
            <a:r>
              <a:rPr lang="en-US" sz="3200" dirty="0" smtClean="0">
                <a:latin typeface="Candara" pitchFamily="34" charset="0"/>
              </a:rPr>
              <a:t>is the</a:t>
            </a:r>
            <a:endParaRPr lang="en-US" sz="3200" dirty="0">
              <a:latin typeface="Candara" pitchFamily="34" charset="0"/>
            </a:endParaRPr>
          </a:p>
        </p:txBody>
      </p:sp>
      <p:sp>
        <p:nvSpPr>
          <p:cNvPr id="5" name="TextBox 4"/>
          <p:cNvSpPr txBox="1"/>
          <p:nvPr/>
        </p:nvSpPr>
        <p:spPr>
          <a:xfrm>
            <a:off x="228600" y="813137"/>
            <a:ext cx="8534400" cy="1015663"/>
          </a:xfrm>
          <a:prstGeom prst="rect">
            <a:avLst/>
          </a:prstGeom>
          <a:noFill/>
        </p:spPr>
        <p:txBody>
          <a:bodyPr wrap="square" rtlCol="0">
            <a:spAutoFit/>
          </a:bodyPr>
          <a:lstStyle/>
          <a:p>
            <a:r>
              <a:rPr lang="en-US" sz="6000" dirty="0" smtClean="0">
                <a:latin typeface="Castellar" pitchFamily="18" charset="0"/>
              </a:rPr>
              <a:t>Daguerreotype</a:t>
            </a:r>
            <a:endParaRPr lang="en-US" sz="6000" dirty="0">
              <a:latin typeface="Castellar" pitchFamily="18" charset="0"/>
            </a:endParaRPr>
          </a:p>
        </p:txBody>
      </p:sp>
      <p:pic>
        <p:nvPicPr>
          <p:cNvPr id="6" name="Picture 5" descr="Daguerreotype.jpg">
            <a:hlinkClick r:id="rId2"/>
          </p:cNvPr>
          <p:cNvPicPr>
            <a:picLocks noChangeAspect="1"/>
          </p:cNvPicPr>
          <p:nvPr/>
        </p:nvPicPr>
        <p:blipFill>
          <a:blip r:embed="rId3" cstate="print"/>
          <a:stretch>
            <a:fillRect/>
          </a:stretch>
        </p:blipFill>
        <p:spPr>
          <a:xfrm>
            <a:off x="2489200" y="2209800"/>
            <a:ext cx="5435600" cy="4076700"/>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8" name="TextBox 7"/>
          <p:cNvSpPr txBox="1"/>
          <p:nvPr/>
        </p:nvSpPr>
        <p:spPr>
          <a:xfrm>
            <a:off x="5943600" y="533400"/>
            <a:ext cx="18288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(1830s+)</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124200"/>
            <a:ext cx="9144000" cy="1470025"/>
          </a:xfrm>
        </p:spPr>
        <p:txBody>
          <a:bodyPr>
            <a:noAutofit/>
          </a:bodyPr>
          <a:lstStyle/>
          <a:p>
            <a:r>
              <a:rPr lang="en-US" sz="16600" b="1" dirty="0" smtClean="0">
                <a:latin typeface="Candara" pitchFamily="34" charset="0"/>
              </a:rPr>
              <a:t>CAMERA?</a:t>
            </a:r>
            <a:endParaRPr lang="en-US" sz="16600" b="1" dirty="0">
              <a:latin typeface="Candara" pitchFamily="34" charset="0"/>
            </a:endParaRPr>
          </a:p>
        </p:txBody>
      </p:sp>
      <p:sp>
        <p:nvSpPr>
          <p:cNvPr id="6" name="Rectangle 5"/>
          <p:cNvSpPr/>
          <p:nvPr/>
        </p:nvSpPr>
        <p:spPr>
          <a:xfrm>
            <a:off x="304800" y="2293203"/>
            <a:ext cx="1848263" cy="830997"/>
          </a:xfrm>
          <a:prstGeom prst="rect">
            <a:avLst/>
          </a:prstGeom>
        </p:spPr>
        <p:txBody>
          <a:bodyPr wrap="none">
            <a:spAutoFit/>
          </a:bodyPr>
          <a:lstStyle/>
          <a:p>
            <a:r>
              <a:rPr lang="en-US" sz="4800" b="1" dirty="0" smtClean="0">
                <a:solidFill>
                  <a:srgbClr val="6A4A3C"/>
                </a:solidFill>
                <a:latin typeface="Candara" pitchFamily="34" charset="0"/>
                <a:ea typeface="+mj-ea"/>
                <a:cs typeface="+mj-cs"/>
              </a:rPr>
              <a:t>WHAT</a:t>
            </a:r>
            <a:endParaRPr lang="en-US" sz="1200" dirty="0"/>
          </a:p>
        </p:txBody>
      </p:sp>
      <p:sp>
        <p:nvSpPr>
          <p:cNvPr id="7" name="Rectangle 6"/>
          <p:cNvSpPr/>
          <p:nvPr/>
        </p:nvSpPr>
        <p:spPr>
          <a:xfrm>
            <a:off x="2057400" y="2354759"/>
            <a:ext cx="1064715" cy="769441"/>
          </a:xfrm>
          <a:prstGeom prst="rect">
            <a:avLst/>
          </a:prstGeom>
        </p:spPr>
        <p:txBody>
          <a:bodyPr wrap="none">
            <a:spAutoFit/>
          </a:bodyPr>
          <a:lstStyle/>
          <a:p>
            <a:r>
              <a:rPr lang="en-US" sz="4400" dirty="0" smtClean="0">
                <a:solidFill>
                  <a:srgbClr val="6A4A3C"/>
                </a:solidFill>
                <a:latin typeface="Candara" pitchFamily="34" charset="0"/>
                <a:ea typeface="+mj-ea"/>
                <a:cs typeface="+mj-cs"/>
              </a:rPr>
              <a:t>is a</a:t>
            </a:r>
            <a:r>
              <a:rPr lang="en-US" sz="4400" b="1" dirty="0" smtClean="0">
                <a:solidFill>
                  <a:srgbClr val="6A4A3C"/>
                </a:solidFill>
                <a:latin typeface="Candara" pitchFamily="34" charset="0"/>
                <a:ea typeface="+mj-ea"/>
                <a:cs typeface="+mj-cs"/>
              </a:rPr>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381000"/>
            <a:ext cx="1600200" cy="584775"/>
          </a:xfrm>
          <a:prstGeom prst="rect">
            <a:avLst/>
          </a:prstGeom>
          <a:noFill/>
        </p:spPr>
        <p:txBody>
          <a:bodyPr wrap="square" rtlCol="0">
            <a:spAutoFit/>
          </a:bodyPr>
          <a:lstStyle/>
          <a:p>
            <a:r>
              <a:rPr lang="en-US" sz="3200" dirty="0" smtClean="0">
                <a:latin typeface="Candara" pitchFamily="34" charset="0"/>
              </a:rPr>
              <a:t>is the</a:t>
            </a:r>
            <a:endParaRPr lang="en-US" sz="3200" dirty="0">
              <a:latin typeface="Candara" pitchFamily="34" charset="0"/>
            </a:endParaRPr>
          </a:p>
        </p:txBody>
      </p:sp>
      <p:sp>
        <p:nvSpPr>
          <p:cNvPr id="5" name="TextBox 4"/>
          <p:cNvSpPr txBox="1"/>
          <p:nvPr/>
        </p:nvSpPr>
        <p:spPr>
          <a:xfrm>
            <a:off x="228600" y="813137"/>
            <a:ext cx="8534400" cy="1015663"/>
          </a:xfrm>
          <a:prstGeom prst="rect">
            <a:avLst/>
          </a:prstGeom>
          <a:noFill/>
        </p:spPr>
        <p:txBody>
          <a:bodyPr wrap="square" rtlCol="0">
            <a:spAutoFit/>
          </a:bodyPr>
          <a:lstStyle/>
          <a:p>
            <a:r>
              <a:rPr lang="en-US" sz="6000" dirty="0" smtClean="0">
                <a:latin typeface="Castellar" pitchFamily="18" charset="0"/>
              </a:rPr>
              <a:t>Daguerreotype</a:t>
            </a:r>
            <a:endParaRPr lang="en-US" sz="6000" dirty="0">
              <a:latin typeface="Castellar" pitchFamily="18" charset="0"/>
            </a:endParaRPr>
          </a:p>
        </p:txBody>
      </p:sp>
      <p:pic>
        <p:nvPicPr>
          <p:cNvPr id="6" name="Picture 5" descr="Daguerreotype.jpg">
            <a:hlinkClick r:id="rId2"/>
          </p:cNvPr>
          <p:cNvPicPr>
            <a:picLocks noChangeAspect="1"/>
          </p:cNvPicPr>
          <p:nvPr/>
        </p:nvPicPr>
        <p:blipFill>
          <a:blip r:embed="rId3" cstate="print"/>
          <a:stretch>
            <a:fillRect/>
          </a:stretch>
        </p:blipFill>
        <p:spPr>
          <a:xfrm>
            <a:off x="2489200" y="2209800"/>
            <a:ext cx="5435600" cy="4076700"/>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7" name="TextBox 6"/>
          <p:cNvSpPr txBox="1"/>
          <p:nvPr/>
        </p:nvSpPr>
        <p:spPr>
          <a:xfrm>
            <a:off x="304800" y="1600200"/>
            <a:ext cx="4495800" cy="400110"/>
          </a:xfrm>
          <a:prstGeom prst="rect">
            <a:avLst/>
          </a:prstGeom>
          <a:noFill/>
        </p:spPr>
        <p:txBody>
          <a:bodyPr wrap="square" rtlCol="0">
            <a:spAutoFit/>
          </a:bodyPr>
          <a:lstStyle/>
          <a:p>
            <a:r>
              <a:rPr lang="en-US" sz="2000" dirty="0" smtClean="0">
                <a:latin typeface="Candara" pitchFamily="34" charset="0"/>
              </a:rPr>
              <a:t>(I don’t know the pronunciation either.)</a:t>
            </a:r>
            <a:endParaRPr lang="en-US" sz="2000" dirty="0">
              <a:latin typeface="Candara" pitchFamily="34" charset="0"/>
            </a:endParaRPr>
          </a:p>
        </p:txBody>
      </p:sp>
      <p:sp>
        <p:nvSpPr>
          <p:cNvPr id="9" name="TextBox 8"/>
          <p:cNvSpPr txBox="1"/>
          <p:nvPr/>
        </p:nvSpPr>
        <p:spPr>
          <a:xfrm>
            <a:off x="5943600" y="533400"/>
            <a:ext cx="18288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(1830s+)</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1295400"/>
            <a:ext cx="8077200" cy="1200329"/>
          </a:xfrm>
          <a:prstGeom prst="rect">
            <a:avLst/>
          </a:prstGeom>
          <a:noFill/>
        </p:spPr>
        <p:txBody>
          <a:bodyPr wrap="square" rtlCol="0">
            <a:spAutoFit/>
          </a:bodyPr>
          <a:lstStyle/>
          <a:p>
            <a:r>
              <a:rPr lang="en-US" sz="3600" dirty="0" smtClean="0">
                <a:latin typeface="Candara" pitchFamily="34" charset="0"/>
              </a:rPr>
              <a:t>Which uses a special copper plate to capture the light from the image.</a:t>
            </a:r>
            <a:endParaRPr lang="en-US" sz="3600" dirty="0">
              <a:latin typeface="Candara" pitchFamily="34" charset="0"/>
            </a:endParaRPr>
          </a:p>
        </p:txBody>
      </p:sp>
      <p:sp>
        <p:nvSpPr>
          <p:cNvPr id="5" name="TextBox 4"/>
          <p:cNvSpPr txBox="1"/>
          <p:nvPr/>
        </p:nvSpPr>
        <p:spPr>
          <a:xfrm>
            <a:off x="609600" y="2905780"/>
            <a:ext cx="8077200" cy="523220"/>
          </a:xfrm>
          <a:prstGeom prst="rect">
            <a:avLst/>
          </a:prstGeom>
          <a:noFill/>
        </p:spPr>
        <p:txBody>
          <a:bodyPr wrap="square" rtlCol="0">
            <a:spAutoFit/>
          </a:bodyPr>
          <a:lstStyle/>
          <a:p>
            <a:r>
              <a:rPr lang="en-US" sz="2800" dirty="0" smtClean="0">
                <a:latin typeface="Candara" pitchFamily="34" charset="0"/>
              </a:rPr>
              <a:t>The only problem is:</a:t>
            </a:r>
            <a:endParaRPr lang="en-US" sz="2800" dirty="0">
              <a:latin typeface="Candar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1295400"/>
            <a:ext cx="8077200" cy="1200329"/>
          </a:xfrm>
          <a:prstGeom prst="rect">
            <a:avLst/>
          </a:prstGeom>
          <a:noFill/>
        </p:spPr>
        <p:txBody>
          <a:bodyPr wrap="square" rtlCol="0">
            <a:spAutoFit/>
          </a:bodyPr>
          <a:lstStyle/>
          <a:p>
            <a:r>
              <a:rPr lang="en-US" sz="3600" dirty="0" smtClean="0">
                <a:latin typeface="Candara" pitchFamily="34" charset="0"/>
              </a:rPr>
              <a:t>Which uses a special copper plate to capture the light from the image.</a:t>
            </a:r>
            <a:endParaRPr lang="en-US" sz="3600" dirty="0">
              <a:latin typeface="Candara" pitchFamily="34" charset="0"/>
            </a:endParaRPr>
          </a:p>
        </p:txBody>
      </p:sp>
      <p:sp>
        <p:nvSpPr>
          <p:cNvPr id="5" name="TextBox 4"/>
          <p:cNvSpPr txBox="1"/>
          <p:nvPr/>
        </p:nvSpPr>
        <p:spPr>
          <a:xfrm>
            <a:off x="609600" y="2905780"/>
            <a:ext cx="8077200" cy="523220"/>
          </a:xfrm>
          <a:prstGeom prst="rect">
            <a:avLst/>
          </a:prstGeom>
          <a:noFill/>
        </p:spPr>
        <p:txBody>
          <a:bodyPr wrap="square" rtlCol="0">
            <a:spAutoFit/>
          </a:bodyPr>
          <a:lstStyle/>
          <a:p>
            <a:r>
              <a:rPr lang="en-US" sz="2800" dirty="0" smtClean="0">
                <a:latin typeface="Candara" pitchFamily="34" charset="0"/>
              </a:rPr>
              <a:t>The only problem is:</a:t>
            </a:r>
            <a:endParaRPr lang="en-US" sz="2800" dirty="0">
              <a:latin typeface="Candara" pitchFamily="34" charset="0"/>
            </a:endParaRPr>
          </a:p>
        </p:txBody>
      </p:sp>
      <p:sp>
        <p:nvSpPr>
          <p:cNvPr id="6" name="TextBox 5"/>
          <p:cNvSpPr txBox="1"/>
          <p:nvPr/>
        </p:nvSpPr>
        <p:spPr>
          <a:xfrm>
            <a:off x="3276600" y="3505200"/>
            <a:ext cx="3200400" cy="707886"/>
          </a:xfrm>
          <a:prstGeom prst="rect">
            <a:avLst/>
          </a:prstGeom>
          <a:noFill/>
        </p:spPr>
        <p:txBody>
          <a:bodyPr wrap="square" rtlCol="0">
            <a:spAutoFit/>
          </a:bodyPr>
          <a:lstStyle/>
          <a:p>
            <a:r>
              <a:rPr lang="en-US" sz="4000" dirty="0" smtClean="0">
                <a:latin typeface="Candara" pitchFamily="34" charset="0"/>
              </a:rPr>
              <a:t>It takes up to</a:t>
            </a:r>
            <a:endParaRPr lang="en-US" sz="4000" dirty="0">
              <a:latin typeface="Candara" pitchFamily="34" charset="0"/>
            </a:endParaRPr>
          </a:p>
        </p:txBody>
      </p:sp>
      <p:sp>
        <p:nvSpPr>
          <p:cNvPr id="7" name="Rectangle 6"/>
          <p:cNvSpPr/>
          <p:nvPr/>
        </p:nvSpPr>
        <p:spPr>
          <a:xfrm>
            <a:off x="2405740" y="3810000"/>
            <a:ext cx="4985660" cy="1323439"/>
          </a:xfrm>
          <a:prstGeom prst="rect">
            <a:avLst/>
          </a:prstGeom>
        </p:spPr>
        <p:txBody>
          <a:bodyPr wrap="none">
            <a:spAutoFit/>
          </a:bodyPr>
          <a:lstStyle/>
          <a:p>
            <a:r>
              <a:rPr lang="en-US" sz="8000" dirty="0" smtClean="0">
                <a:solidFill>
                  <a:srgbClr val="6A4A3C"/>
                </a:solidFill>
                <a:latin typeface="Candara" pitchFamily="34" charset="0"/>
              </a:rPr>
              <a:t>15 minutes </a:t>
            </a:r>
            <a:endParaRPr lang="en-US" sz="4800" dirty="0"/>
          </a:p>
        </p:txBody>
      </p:sp>
      <p:sp>
        <p:nvSpPr>
          <p:cNvPr id="8" name="Rectangle 7"/>
          <p:cNvSpPr/>
          <p:nvPr/>
        </p:nvSpPr>
        <p:spPr>
          <a:xfrm>
            <a:off x="2362200" y="5410200"/>
            <a:ext cx="5019323" cy="707886"/>
          </a:xfrm>
          <a:prstGeom prst="rect">
            <a:avLst/>
          </a:prstGeom>
        </p:spPr>
        <p:txBody>
          <a:bodyPr wrap="none">
            <a:spAutoFit/>
          </a:bodyPr>
          <a:lstStyle/>
          <a:p>
            <a:r>
              <a:rPr lang="en-US" sz="3200" dirty="0" smtClean="0">
                <a:solidFill>
                  <a:srgbClr val="6A4A3C"/>
                </a:solidFill>
                <a:latin typeface="Candara" pitchFamily="34" charset="0"/>
              </a:rPr>
              <a:t>to fully capture the </a:t>
            </a:r>
            <a:r>
              <a:rPr lang="en-US" sz="4000" dirty="0" smtClean="0">
                <a:solidFill>
                  <a:srgbClr val="6A4A3C"/>
                </a:solidFill>
                <a:latin typeface="Candara" pitchFamily="34" charset="0"/>
              </a:rPr>
              <a:t>image</a:t>
            </a:r>
            <a:r>
              <a:rPr lang="en-US" sz="3200" dirty="0" smtClean="0">
                <a:solidFill>
                  <a:srgbClr val="6A4A3C"/>
                </a:solidFill>
                <a:latin typeface="Candara" pitchFamily="34" charset="0"/>
              </a:rPr>
              <a:t>.</a:t>
            </a:r>
            <a:endParaRPr lang="en-US" sz="1600" dirty="0"/>
          </a:p>
        </p:txBody>
      </p:sp>
      <p:sp>
        <p:nvSpPr>
          <p:cNvPr id="9" name="Rectangle 8"/>
          <p:cNvSpPr/>
          <p:nvPr/>
        </p:nvSpPr>
        <p:spPr>
          <a:xfrm>
            <a:off x="2514600" y="4648200"/>
            <a:ext cx="4745210" cy="1107996"/>
          </a:xfrm>
          <a:prstGeom prst="rect">
            <a:avLst/>
          </a:prstGeom>
        </p:spPr>
        <p:txBody>
          <a:bodyPr wrap="none">
            <a:spAutoFit/>
          </a:bodyPr>
          <a:lstStyle/>
          <a:p>
            <a:r>
              <a:rPr lang="en-US" sz="4800" dirty="0" smtClean="0">
                <a:solidFill>
                  <a:srgbClr val="6A4A3C"/>
                </a:solidFill>
                <a:latin typeface="Candara" pitchFamily="34" charset="0"/>
              </a:rPr>
              <a:t>of</a:t>
            </a:r>
            <a:r>
              <a:rPr lang="en-US" sz="4400" dirty="0" smtClean="0">
                <a:solidFill>
                  <a:srgbClr val="6A4A3C"/>
                </a:solidFill>
                <a:latin typeface="Candara" pitchFamily="34" charset="0"/>
              </a:rPr>
              <a:t> </a:t>
            </a:r>
            <a:r>
              <a:rPr lang="en-US" sz="6400" dirty="0" smtClean="0">
                <a:solidFill>
                  <a:srgbClr val="6A4A3C"/>
                </a:solidFill>
                <a:latin typeface="Candara" pitchFamily="34" charset="0"/>
              </a:rPr>
              <a:t>EXPOSURE</a:t>
            </a:r>
            <a:endParaRPr lang="en-US" sz="6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435114"/>
            <a:ext cx="8458200" cy="830997"/>
          </a:xfrm>
          <a:prstGeom prst="rect">
            <a:avLst/>
          </a:prstGeom>
          <a:noFill/>
        </p:spPr>
        <p:txBody>
          <a:bodyPr wrap="square" rtlCol="0">
            <a:spAutoFit/>
          </a:bodyPr>
          <a:lstStyle/>
          <a:p>
            <a:r>
              <a:rPr lang="en-US" sz="4000" dirty="0" smtClean="0">
                <a:latin typeface="Candara" pitchFamily="34" charset="0"/>
              </a:rPr>
              <a:t>Makes you feel </a:t>
            </a:r>
            <a:r>
              <a:rPr lang="en-US" sz="4800" dirty="0" smtClean="0">
                <a:latin typeface="Candara" pitchFamily="34" charset="0"/>
              </a:rPr>
              <a:t>sorry</a:t>
            </a:r>
            <a:r>
              <a:rPr lang="en-US" sz="4000" dirty="0" smtClean="0">
                <a:latin typeface="Candara" pitchFamily="34" charset="0"/>
              </a:rPr>
              <a:t> for these </a:t>
            </a:r>
            <a:r>
              <a:rPr lang="en-US" sz="4800" dirty="0" smtClean="0">
                <a:latin typeface="Candara" pitchFamily="34" charset="0"/>
              </a:rPr>
              <a:t>guys</a:t>
            </a:r>
            <a:r>
              <a:rPr lang="en-US" sz="4000" dirty="0" smtClean="0">
                <a:latin typeface="Candara" pitchFamily="34" charset="0"/>
              </a:rPr>
              <a:t>:</a:t>
            </a:r>
            <a:endParaRPr lang="en-US" sz="4000" dirty="0">
              <a:latin typeface="Candara" pitchFamily="34" charset="0"/>
            </a:endParaRPr>
          </a:p>
        </p:txBody>
      </p:sp>
      <p:pic>
        <p:nvPicPr>
          <p:cNvPr id="2050" name="Picture 2" descr="C:\Documents and Settings\jesreal.arcillas\My Documents\ArtDealers Presentation\History of Photography Images\daguerreotype 1.jpg">
            <a:hlinkClick r:id="rId2"/>
          </p:cNvPr>
          <p:cNvPicPr>
            <a:picLocks noChangeAspect="1" noChangeArrowheads="1"/>
          </p:cNvPicPr>
          <p:nvPr/>
        </p:nvPicPr>
        <p:blipFill>
          <a:blip r:embed="rId3" cstate="print"/>
          <a:srcRect/>
          <a:stretch>
            <a:fillRect/>
          </a:stretch>
        </p:blipFill>
        <p:spPr bwMode="auto">
          <a:xfrm rot="21264589">
            <a:off x="866425" y="1651469"/>
            <a:ext cx="2804828" cy="3845392"/>
          </a:xfrm>
          <a:prstGeom prst="rect">
            <a:avLst/>
          </a:prstGeom>
          <a:ln w="127000" cap="sq">
            <a:solidFill>
              <a:schemeClr val="tx1"/>
            </a:solidFill>
            <a:miter lim="800000"/>
          </a:ln>
          <a:effectLst>
            <a:outerShdw blurRad="57150" dist="50800" dir="2700000" algn="tl" rotWithShape="0">
              <a:srgbClr val="000000">
                <a:alpha val="40000"/>
              </a:srgbClr>
            </a:outerShdw>
          </a:effectLst>
        </p:spPr>
      </p:pic>
      <p:pic>
        <p:nvPicPr>
          <p:cNvPr id="2051" name="Picture 3" descr="C:\Documents and Settings\jesreal.arcillas\My Documents\ArtDealers Presentation\History of Photography Images\daguerreotype 2.jpg">
            <a:hlinkClick r:id="rId2"/>
          </p:cNvPr>
          <p:cNvPicPr>
            <a:picLocks noChangeAspect="1" noChangeArrowheads="1"/>
          </p:cNvPicPr>
          <p:nvPr/>
        </p:nvPicPr>
        <p:blipFill>
          <a:blip r:embed="rId4" cstate="print"/>
          <a:srcRect/>
          <a:stretch>
            <a:fillRect/>
          </a:stretch>
        </p:blipFill>
        <p:spPr bwMode="auto">
          <a:xfrm rot="459637">
            <a:off x="5056286" y="1888217"/>
            <a:ext cx="3450238" cy="4067105"/>
          </a:xfrm>
          <a:prstGeom prst="rect">
            <a:avLst/>
          </a:prstGeom>
          <a:ln w="127000" cap="sq">
            <a:solidFill>
              <a:schemeClr val="tx1"/>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435114"/>
            <a:ext cx="8458200" cy="830997"/>
          </a:xfrm>
          <a:prstGeom prst="rect">
            <a:avLst/>
          </a:prstGeom>
          <a:noFill/>
        </p:spPr>
        <p:txBody>
          <a:bodyPr wrap="square" rtlCol="0">
            <a:spAutoFit/>
          </a:bodyPr>
          <a:lstStyle/>
          <a:p>
            <a:r>
              <a:rPr lang="en-US" sz="4000" dirty="0" smtClean="0">
                <a:latin typeface="Candara" pitchFamily="34" charset="0"/>
              </a:rPr>
              <a:t>Makes you feel </a:t>
            </a:r>
            <a:r>
              <a:rPr lang="en-US" sz="4800" dirty="0" smtClean="0">
                <a:latin typeface="Candara" pitchFamily="34" charset="0"/>
              </a:rPr>
              <a:t>sorry</a:t>
            </a:r>
            <a:r>
              <a:rPr lang="en-US" sz="4000" dirty="0" smtClean="0">
                <a:latin typeface="Candara" pitchFamily="34" charset="0"/>
              </a:rPr>
              <a:t> for these </a:t>
            </a:r>
            <a:r>
              <a:rPr lang="en-US" sz="4800" dirty="0" smtClean="0">
                <a:latin typeface="Candara" pitchFamily="34" charset="0"/>
              </a:rPr>
              <a:t>guys</a:t>
            </a:r>
            <a:r>
              <a:rPr lang="en-US" sz="4000" dirty="0" smtClean="0">
                <a:latin typeface="Candara" pitchFamily="34" charset="0"/>
              </a:rPr>
              <a:t>:</a:t>
            </a:r>
            <a:endParaRPr lang="en-US" sz="4000" dirty="0">
              <a:latin typeface="Candara" pitchFamily="34" charset="0"/>
            </a:endParaRPr>
          </a:p>
        </p:txBody>
      </p:sp>
      <p:pic>
        <p:nvPicPr>
          <p:cNvPr id="2050" name="Picture 2" descr="C:\Documents and Settings\jesreal.arcillas\My Documents\ArtDealers Presentation\History of Photography Images\daguerreotype 1.jpg">
            <a:hlinkClick r:id="rId2"/>
          </p:cNvPr>
          <p:cNvPicPr>
            <a:picLocks noChangeAspect="1" noChangeArrowheads="1"/>
          </p:cNvPicPr>
          <p:nvPr/>
        </p:nvPicPr>
        <p:blipFill>
          <a:blip r:embed="rId3" cstate="print"/>
          <a:srcRect/>
          <a:stretch>
            <a:fillRect/>
          </a:stretch>
        </p:blipFill>
        <p:spPr bwMode="auto">
          <a:xfrm rot="21264589">
            <a:off x="866425" y="1651469"/>
            <a:ext cx="2804828" cy="3845392"/>
          </a:xfrm>
          <a:prstGeom prst="rect">
            <a:avLst/>
          </a:prstGeom>
          <a:ln w="127000" cap="sq">
            <a:solidFill>
              <a:schemeClr val="tx1"/>
            </a:solidFill>
            <a:miter lim="800000"/>
          </a:ln>
          <a:effectLst>
            <a:outerShdw blurRad="57150" dist="50800" dir="2700000" algn="tl" rotWithShape="0">
              <a:srgbClr val="000000">
                <a:alpha val="40000"/>
              </a:srgbClr>
            </a:outerShdw>
          </a:effectLst>
        </p:spPr>
      </p:pic>
      <p:pic>
        <p:nvPicPr>
          <p:cNvPr id="2051" name="Picture 3" descr="C:\Documents and Settings\jesreal.arcillas\My Documents\ArtDealers Presentation\History of Photography Images\daguerreotype 2.jpg">
            <a:hlinkClick r:id="rId2"/>
          </p:cNvPr>
          <p:cNvPicPr>
            <a:picLocks noChangeAspect="1" noChangeArrowheads="1"/>
          </p:cNvPicPr>
          <p:nvPr/>
        </p:nvPicPr>
        <p:blipFill>
          <a:blip r:embed="rId4" cstate="print"/>
          <a:srcRect/>
          <a:stretch>
            <a:fillRect/>
          </a:stretch>
        </p:blipFill>
        <p:spPr bwMode="auto">
          <a:xfrm rot="459637">
            <a:off x="5056286" y="1888217"/>
            <a:ext cx="3450238" cy="4067105"/>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7" name="TextBox 6"/>
          <p:cNvSpPr txBox="1"/>
          <p:nvPr/>
        </p:nvSpPr>
        <p:spPr>
          <a:xfrm>
            <a:off x="228600" y="5943600"/>
            <a:ext cx="5867400" cy="584775"/>
          </a:xfrm>
          <a:prstGeom prst="rect">
            <a:avLst/>
          </a:prstGeom>
          <a:noFill/>
        </p:spPr>
        <p:txBody>
          <a:bodyPr wrap="square" rtlCol="0">
            <a:spAutoFit/>
          </a:bodyPr>
          <a:lstStyle/>
          <a:p>
            <a:r>
              <a:rPr lang="en-US" sz="3200" dirty="0" smtClean="0">
                <a:latin typeface="Candara" pitchFamily="34" charset="0"/>
              </a:rPr>
              <a:t>Notice the frowns on their faces.</a:t>
            </a:r>
            <a:endParaRPr lang="en-US" sz="3200" dirty="0">
              <a:latin typeface="Candar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634425"/>
            <a:ext cx="2209800" cy="523220"/>
          </a:xfrm>
          <a:prstGeom prst="rect">
            <a:avLst/>
          </a:prstGeom>
          <a:noFill/>
        </p:spPr>
        <p:txBody>
          <a:bodyPr wrap="square" rtlCol="0">
            <a:spAutoFit/>
          </a:bodyPr>
          <a:lstStyle/>
          <a:p>
            <a:r>
              <a:rPr lang="en-US" sz="2800" dirty="0" smtClean="0">
                <a:latin typeface="Candara" pitchFamily="34" charset="0"/>
              </a:rPr>
              <a:t>Good thing</a:t>
            </a:r>
            <a:endParaRPr lang="en-US" sz="2800" dirty="0">
              <a:latin typeface="Candara" pitchFamily="34" charset="0"/>
            </a:endParaRPr>
          </a:p>
        </p:txBody>
      </p:sp>
      <p:sp>
        <p:nvSpPr>
          <p:cNvPr id="5" name="TextBox 4"/>
          <p:cNvSpPr txBox="1"/>
          <p:nvPr/>
        </p:nvSpPr>
        <p:spPr>
          <a:xfrm>
            <a:off x="2057400" y="457200"/>
            <a:ext cx="7162800" cy="923330"/>
          </a:xfrm>
          <a:prstGeom prst="rect">
            <a:avLst/>
          </a:prstGeom>
          <a:noFill/>
        </p:spPr>
        <p:txBody>
          <a:bodyPr wrap="square" rtlCol="0">
            <a:spAutoFit/>
          </a:bodyPr>
          <a:lstStyle/>
          <a:p>
            <a:r>
              <a:rPr lang="en-US" sz="5400" dirty="0" smtClean="0">
                <a:latin typeface="Castellar" pitchFamily="18" charset="0"/>
              </a:rPr>
              <a:t>EMULSION PLATES</a:t>
            </a:r>
            <a:endParaRPr lang="en-US" sz="5400" dirty="0">
              <a:latin typeface="Castellar" pitchFamily="18" charset="0"/>
            </a:endParaRPr>
          </a:p>
        </p:txBody>
      </p:sp>
      <p:sp>
        <p:nvSpPr>
          <p:cNvPr id="6" name="TextBox 5"/>
          <p:cNvSpPr txBox="1"/>
          <p:nvPr/>
        </p:nvSpPr>
        <p:spPr>
          <a:xfrm>
            <a:off x="5486400" y="1219200"/>
            <a:ext cx="3810000" cy="769441"/>
          </a:xfrm>
          <a:prstGeom prst="rect">
            <a:avLst/>
          </a:prstGeom>
          <a:noFill/>
        </p:spPr>
        <p:txBody>
          <a:bodyPr wrap="square" rtlCol="0">
            <a:spAutoFit/>
          </a:bodyPr>
          <a:lstStyle/>
          <a:p>
            <a:r>
              <a:rPr lang="en-US" sz="3200" dirty="0" smtClean="0">
                <a:latin typeface="Candara" pitchFamily="34" charset="0"/>
              </a:rPr>
              <a:t>were </a:t>
            </a:r>
            <a:r>
              <a:rPr lang="en-US" sz="4400" dirty="0" smtClean="0">
                <a:latin typeface="Candara" pitchFamily="34" charset="0"/>
              </a:rPr>
              <a:t>INVENTED</a:t>
            </a:r>
            <a:r>
              <a:rPr lang="en-US" sz="3200" dirty="0" smtClean="0">
                <a:latin typeface="Candara" pitchFamily="34" charset="0"/>
              </a:rPr>
              <a:t>.</a:t>
            </a:r>
            <a:endParaRPr lang="en-US" sz="3200" dirty="0">
              <a:latin typeface="Candara" pitchFamily="34" charset="0"/>
            </a:endParaRPr>
          </a:p>
        </p:txBody>
      </p:sp>
      <p:sp>
        <p:nvSpPr>
          <p:cNvPr id="7" name="TextBox 6"/>
          <p:cNvSpPr txBox="1"/>
          <p:nvPr/>
        </p:nvSpPr>
        <p:spPr>
          <a:xfrm>
            <a:off x="7162800" y="1905000"/>
            <a:ext cx="18288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(1850s+)</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634425"/>
            <a:ext cx="2209800" cy="523220"/>
          </a:xfrm>
          <a:prstGeom prst="rect">
            <a:avLst/>
          </a:prstGeom>
          <a:noFill/>
        </p:spPr>
        <p:txBody>
          <a:bodyPr wrap="square" rtlCol="0">
            <a:spAutoFit/>
          </a:bodyPr>
          <a:lstStyle/>
          <a:p>
            <a:r>
              <a:rPr lang="en-US" sz="2800" dirty="0" smtClean="0">
                <a:latin typeface="Candara" pitchFamily="34" charset="0"/>
              </a:rPr>
              <a:t>Good thing</a:t>
            </a:r>
            <a:endParaRPr lang="en-US" sz="2800" dirty="0">
              <a:latin typeface="Candara" pitchFamily="34" charset="0"/>
            </a:endParaRPr>
          </a:p>
        </p:txBody>
      </p:sp>
      <p:sp>
        <p:nvSpPr>
          <p:cNvPr id="5" name="TextBox 4"/>
          <p:cNvSpPr txBox="1"/>
          <p:nvPr/>
        </p:nvSpPr>
        <p:spPr>
          <a:xfrm>
            <a:off x="2057400" y="457200"/>
            <a:ext cx="7162800" cy="923330"/>
          </a:xfrm>
          <a:prstGeom prst="rect">
            <a:avLst/>
          </a:prstGeom>
          <a:noFill/>
        </p:spPr>
        <p:txBody>
          <a:bodyPr wrap="square" rtlCol="0">
            <a:spAutoFit/>
          </a:bodyPr>
          <a:lstStyle/>
          <a:p>
            <a:r>
              <a:rPr lang="en-US" sz="5400" dirty="0" smtClean="0">
                <a:latin typeface="Castellar" pitchFamily="18" charset="0"/>
              </a:rPr>
              <a:t>EMULSION PLATES</a:t>
            </a:r>
            <a:endParaRPr lang="en-US" sz="5400" dirty="0">
              <a:latin typeface="Castellar" pitchFamily="18" charset="0"/>
            </a:endParaRPr>
          </a:p>
        </p:txBody>
      </p:sp>
      <p:sp>
        <p:nvSpPr>
          <p:cNvPr id="6" name="TextBox 5"/>
          <p:cNvSpPr txBox="1"/>
          <p:nvPr/>
        </p:nvSpPr>
        <p:spPr>
          <a:xfrm>
            <a:off x="5486400" y="1219200"/>
            <a:ext cx="3810000" cy="769441"/>
          </a:xfrm>
          <a:prstGeom prst="rect">
            <a:avLst/>
          </a:prstGeom>
          <a:noFill/>
        </p:spPr>
        <p:txBody>
          <a:bodyPr wrap="square" rtlCol="0">
            <a:spAutoFit/>
          </a:bodyPr>
          <a:lstStyle/>
          <a:p>
            <a:r>
              <a:rPr lang="en-US" sz="3200" dirty="0" smtClean="0">
                <a:latin typeface="Candara" pitchFamily="34" charset="0"/>
              </a:rPr>
              <a:t>were </a:t>
            </a:r>
            <a:r>
              <a:rPr lang="en-US" sz="4400" dirty="0" smtClean="0">
                <a:latin typeface="Candara" pitchFamily="34" charset="0"/>
              </a:rPr>
              <a:t>INVENTED</a:t>
            </a:r>
            <a:r>
              <a:rPr lang="en-US" sz="3200" dirty="0" smtClean="0">
                <a:latin typeface="Candara" pitchFamily="34" charset="0"/>
              </a:rPr>
              <a:t>.</a:t>
            </a:r>
            <a:endParaRPr lang="en-US" sz="3200" dirty="0">
              <a:latin typeface="Candara" pitchFamily="34" charset="0"/>
            </a:endParaRPr>
          </a:p>
        </p:txBody>
      </p:sp>
      <p:sp>
        <p:nvSpPr>
          <p:cNvPr id="7" name="TextBox 6"/>
          <p:cNvSpPr txBox="1"/>
          <p:nvPr/>
        </p:nvSpPr>
        <p:spPr>
          <a:xfrm>
            <a:off x="7162800" y="1905000"/>
            <a:ext cx="18288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(1850s+)</a:t>
            </a:r>
            <a:endParaRPr lang="en-US" sz="2000" dirty="0">
              <a:solidFill>
                <a:schemeClr val="bg1"/>
              </a:solidFill>
              <a:latin typeface="Candara" pitchFamily="34" charset="0"/>
            </a:endParaRPr>
          </a:p>
        </p:txBody>
      </p:sp>
      <p:sp>
        <p:nvSpPr>
          <p:cNvPr id="8" name="TextBox 7"/>
          <p:cNvSpPr txBox="1"/>
          <p:nvPr/>
        </p:nvSpPr>
        <p:spPr>
          <a:xfrm>
            <a:off x="5715000" y="4876800"/>
            <a:ext cx="3200400" cy="646331"/>
          </a:xfrm>
          <a:prstGeom prst="rect">
            <a:avLst/>
          </a:prstGeom>
          <a:noFill/>
        </p:spPr>
        <p:txBody>
          <a:bodyPr wrap="square" rtlCol="0">
            <a:spAutoFit/>
          </a:bodyPr>
          <a:lstStyle/>
          <a:p>
            <a:r>
              <a:rPr lang="en-US" sz="3600" dirty="0" smtClean="0">
                <a:latin typeface="Candara" pitchFamily="34" charset="0"/>
              </a:rPr>
              <a:t>which only take</a:t>
            </a:r>
            <a:endParaRPr lang="en-US" sz="3600" dirty="0">
              <a:latin typeface="Candara" pitchFamily="34" charset="0"/>
            </a:endParaRPr>
          </a:p>
        </p:txBody>
      </p:sp>
      <p:sp>
        <p:nvSpPr>
          <p:cNvPr id="9" name="Rectangle 8"/>
          <p:cNvSpPr/>
          <p:nvPr/>
        </p:nvSpPr>
        <p:spPr>
          <a:xfrm>
            <a:off x="4655271" y="5181600"/>
            <a:ext cx="4412529" cy="1107996"/>
          </a:xfrm>
          <a:prstGeom prst="rect">
            <a:avLst/>
          </a:prstGeom>
        </p:spPr>
        <p:txBody>
          <a:bodyPr wrap="square">
            <a:spAutoFit/>
          </a:bodyPr>
          <a:lstStyle/>
          <a:p>
            <a:r>
              <a:rPr lang="en-US" sz="6600" dirty="0" smtClean="0">
                <a:solidFill>
                  <a:srgbClr val="6A4A3C"/>
                </a:solidFill>
                <a:latin typeface="Candara" pitchFamily="34" charset="0"/>
              </a:rPr>
              <a:t>2-3 seconds </a:t>
            </a:r>
            <a:endParaRPr lang="en-US" sz="4000" dirty="0"/>
          </a:p>
        </p:txBody>
      </p:sp>
      <p:sp>
        <p:nvSpPr>
          <p:cNvPr id="10" name="Rectangle 9"/>
          <p:cNvSpPr/>
          <p:nvPr/>
        </p:nvSpPr>
        <p:spPr>
          <a:xfrm>
            <a:off x="5368492" y="6059269"/>
            <a:ext cx="3623108" cy="646331"/>
          </a:xfrm>
          <a:prstGeom prst="rect">
            <a:avLst/>
          </a:prstGeom>
        </p:spPr>
        <p:txBody>
          <a:bodyPr wrap="none">
            <a:spAutoFit/>
          </a:bodyPr>
          <a:lstStyle/>
          <a:p>
            <a:r>
              <a:rPr lang="en-US" sz="3600" dirty="0" smtClean="0">
                <a:solidFill>
                  <a:srgbClr val="6A4A3C"/>
                </a:solidFill>
                <a:latin typeface="Candara" pitchFamily="34" charset="0"/>
              </a:rPr>
              <a:t>of exposure time.</a:t>
            </a:r>
            <a:endParaRPr lang="en-US" dirty="0"/>
          </a:p>
        </p:txBody>
      </p:sp>
      <p:pic>
        <p:nvPicPr>
          <p:cNvPr id="11" name="Picture 10" descr="Emulsion Plate.jpg">
            <a:hlinkClick r:id="rId2"/>
          </p:cNvPr>
          <p:cNvPicPr>
            <a:picLocks noChangeAspect="1"/>
          </p:cNvPicPr>
          <p:nvPr/>
        </p:nvPicPr>
        <p:blipFill>
          <a:blip r:embed="rId3" cstate="print"/>
          <a:stretch>
            <a:fillRect/>
          </a:stretch>
        </p:blipFill>
        <p:spPr>
          <a:xfrm rot="21129028">
            <a:off x="925633" y="1653328"/>
            <a:ext cx="4387317" cy="381319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228600"/>
            <a:ext cx="4267200" cy="646331"/>
          </a:xfrm>
          <a:prstGeom prst="rect">
            <a:avLst/>
          </a:prstGeom>
          <a:noFill/>
        </p:spPr>
        <p:txBody>
          <a:bodyPr wrap="square" rtlCol="0">
            <a:spAutoFit/>
          </a:bodyPr>
          <a:lstStyle/>
          <a:p>
            <a:r>
              <a:rPr lang="en-US" sz="3600" dirty="0" smtClean="0">
                <a:latin typeface="Candara" pitchFamily="34" charset="0"/>
              </a:rPr>
              <a:t>They had to be made</a:t>
            </a:r>
            <a:endParaRPr lang="en-US" sz="3600" dirty="0">
              <a:latin typeface="Candara" pitchFamily="34" charset="0"/>
            </a:endParaRPr>
          </a:p>
        </p:txBody>
      </p:sp>
      <p:sp>
        <p:nvSpPr>
          <p:cNvPr id="5" name="Rectangle 4"/>
          <p:cNvSpPr/>
          <p:nvPr/>
        </p:nvSpPr>
        <p:spPr>
          <a:xfrm>
            <a:off x="264525" y="568404"/>
            <a:ext cx="4459875" cy="1107996"/>
          </a:xfrm>
          <a:prstGeom prst="rect">
            <a:avLst/>
          </a:prstGeom>
        </p:spPr>
        <p:txBody>
          <a:bodyPr wrap="none">
            <a:spAutoFit/>
          </a:bodyPr>
          <a:lstStyle/>
          <a:p>
            <a:r>
              <a:rPr lang="en-US" sz="6600" dirty="0" smtClean="0">
                <a:solidFill>
                  <a:srgbClr val="6A4A3C"/>
                </a:solidFill>
                <a:latin typeface="Candara" pitchFamily="34" charset="0"/>
              </a:rPr>
              <a:t>on the spot </a:t>
            </a:r>
            <a:endParaRPr lang="en-US" sz="4000" dirty="0"/>
          </a:p>
        </p:txBody>
      </p:sp>
      <p:sp>
        <p:nvSpPr>
          <p:cNvPr id="6" name="Rectangle 5"/>
          <p:cNvSpPr/>
          <p:nvPr/>
        </p:nvSpPr>
        <p:spPr>
          <a:xfrm>
            <a:off x="4375657" y="914400"/>
            <a:ext cx="1720343" cy="646331"/>
          </a:xfrm>
          <a:prstGeom prst="rect">
            <a:avLst/>
          </a:prstGeom>
        </p:spPr>
        <p:txBody>
          <a:bodyPr wrap="none">
            <a:spAutoFit/>
          </a:bodyPr>
          <a:lstStyle/>
          <a:p>
            <a:pPr lvl="0"/>
            <a:r>
              <a:rPr lang="en-US" sz="3600" dirty="0" smtClean="0">
                <a:solidFill>
                  <a:srgbClr val="6A4A3C"/>
                </a:solidFill>
                <a:latin typeface="Candara" pitchFamily="34" charset="0"/>
              </a:rPr>
              <a:t>though,</a:t>
            </a:r>
            <a:endParaRPr lang="en-US" sz="3600" dirty="0">
              <a:solidFill>
                <a:srgbClr val="6A4A3C"/>
              </a:solidFill>
              <a:latin typeface="Candar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420469"/>
            <a:ext cx="762000" cy="646331"/>
          </a:xfrm>
          <a:prstGeom prst="rect">
            <a:avLst/>
          </a:prstGeom>
          <a:noFill/>
        </p:spPr>
        <p:txBody>
          <a:bodyPr wrap="square" rtlCol="0">
            <a:spAutoFit/>
          </a:bodyPr>
          <a:lstStyle/>
          <a:p>
            <a:r>
              <a:rPr lang="en-US" sz="3600" dirty="0" smtClean="0">
                <a:latin typeface="Candara" pitchFamily="34" charset="0"/>
              </a:rPr>
              <a:t>So</a:t>
            </a:r>
            <a:endParaRPr lang="en-US" sz="3600" dirty="0">
              <a:latin typeface="Candara" pitchFamily="34" charset="0"/>
            </a:endParaRPr>
          </a:p>
        </p:txBody>
      </p:sp>
      <p:sp>
        <p:nvSpPr>
          <p:cNvPr id="5" name="Rectangle 4"/>
          <p:cNvSpPr/>
          <p:nvPr/>
        </p:nvSpPr>
        <p:spPr>
          <a:xfrm>
            <a:off x="990600" y="228600"/>
            <a:ext cx="5808000" cy="1107996"/>
          </a:xfrm>
          <a:prstGeom prst="rect">
            <a:avLst/>
          </a:prstGeom>
        </p:spPr>
        <p:txBody>
          <a:bodyPr wrap="none">
            <a:spAutoFit/>
          </a:bodyPr>
          <a:lstStyle/>
          <a:p>
            <a:r>
              <a:rPr lang="en-US" sz="6600" dirty="0" smtClean="0">
                <a:solidFill>
                  <a:srgbClr val="6A4A3C"/>
                </a:solidFill>
                <a:latin typeface="Castellar" pitchFamily="18" charset="0"/>
              </a:rPr>
              <a:t>DRY PLATES</a:t>
            </a:r>
            <a:endParaRPr lang="en-US" sz="4000" dirty="0">
              <a:latin typeface="Castellar" pitchFamily="18" charset="0"/>
            </a:endParaRPr>
          </a:p>
        </p:txBody>
      </p:sp>
      <p:sp>
        <p:nvSpPr>
          <p:cNvPr id="6" name="Rectangle 5"/>
          <p:cNvSpPr/>
          <p:nvPr/>
        </p:nvSpPr>
        <p:spPr>
          <a:xfrm>
            <a:off x="6705600" y="420469"/>
            <a:ext cx="2321469" cy="646331"/>
          </a:xfrm>
          <a:prstGeom prst="rect">
            <a:avLst/>
          </a:prstGeom>
        </p:spPr>
        <p:txBody>
          <a:bodyPr wrap="none">
            <a:spAutoFit/>
          </a:bodyPr>
          <a:lstStyle/>
          <a:p>
            <a:pPr lvl="0"/>
            <a:r>
              <a:rPr lang="en-US" sz="3600" dirty="0" smtClean="0">
                <a:solidFill>
                  <a:srgbClr val="6A4A3C"/>
                </a:solidFill>
                <a:latin typeface="Candara" pitchFamily="34" charset="0"/>
              </a:rPr>
              <a:t>were born.</a:t>
            </a:r>
            <a:endParaRPr lang="en-US" sz="3600" dirty="0">
              <a:solidFill>
                <a:srgbClr val="6A4A3C"/>
              </a:solidFill>
              <a:latin typeface="Candara" pitchFamily="34" charset="0"/>
            </a:endParaRPr>
          </a:p>
        </p:txBody>
      </p:sp>
      <p:sp>
        <p:nvSpPr>
          <p:cNvPr id="7" name="TextBox 6"/>
          <p:cNvSpPr txBox="1"/>
          <p:nvPr/>
        </p:nvSpPr>
        <p:spPr>
          <a:xfrm>
            <a:off x="1143000" y="1143000"/>
            <a:ext cx="18288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(1850s+)</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420469"/>
            <a:ext cx="762000" cy="646331"/>
          </a:xfrm>
          <a:prstGeom prst="rect">
            <a:avLst/>
          </a:prstGeom>
          <a:noFill/>
        </p:spPr>
        <p:txBody>
          <a:bodyPr wrap="square" rtlCol="0">
            <a:spAutoFit/>
          </a:bodyPr>
          <a:lstStyle/>
          <a:p>
            <a:r>
              <a:rPr lang="en-US" sz="3600" dirty="0" smtClean="0">
                <a:latin typeface="Candara" pitchFamily="34" charset="0"/>
              </a:rPr>
              <a:t>So</a:t>
            </a:r>
            <a:endParaRPr lang="en-US" sz="3600" dirty="0">
              <a:latin typeface="Candara" pitchFamily="34" charset="0"/>
            </a:endParaRPr>
          </a:p>
        </p:txBody>
      </p:sp>
      <p:sp>
        <p:nvSpPr>
          <p:cNvPr id="5" name="Rectangle 4"/>
          <p:cNvSpPr/>
          <p:nvPr/>
        </p:nvSpPr>
        <p:spPr>
          <a:xfrm>
            <a:off x="990600" y="228600"/>
            <a:ext cx="5808000" cy="1107996"/>
          </a:xfrm>
          <a:prstGeom prst="rect">
            <a:avLst/>
          </a:prstGeom>
        </p:spPr>
        <p:txBody>
          <a:bodyPr wrap="none">
            <a:spAutoFit/>
          </a:bodyPr>
          <a:lstStyle/>
          <a:p>
            <a:r>
              <a:rPr lang="en-US" sz="6600" dirty="0" smtClean="0">
                <a:solidFill>
                  <a:srgbClr val="6A4A3C"/>
                </a:solidFill>
                <a:latin typeface="Castellar" pitchFamily="18" charset="0"/>
              </a:rPr>
              <a:t>DRY PLATES</a:t>
            </a:r>
            <a:endParaRPr lang="en-US" sz="4000" dirty="0">
              <a:latin typeface="Castellar" pitchFamily="18" charset="0"/>
            </a:endParaRPr>
          </a:p>
        </p:txBody>
      </p:sp>
      <p:sp>
        <p:nvSpPr>
          <p:cNvPr id="6" name="Rectangle 5"/>
          <p:cNvSpPr/>
          <p:nvPr/>
        </p:nvSpPr>
        <p:spPr>
          <a:xfrm>
            <a:off x="6705600" y="420469"/>
            <a:ext cx="2321469" cy="646331"/>
          </a:xfrm>
          <a:prstGeom prst="rect">
            <a:avLst/>
          </a:prstGeom>
        </p:spPr>
        <p:txBody>
          <a:bodyPr wrap="none">
            <a:spAutoFit/>
          </a:bodyPr>
          <a:lstStyle/>
          <a:p>
            <a:pPr lvl="0"/>
            <a:r>
              <a:rPr lang="en-US" sz="3600" dirty="0" smtClean="0">
                <a:solidFill>
                  <a:srgbClr val="6A4A3C"/>
                </a:solidFill>
                <a:latin typeface="Candara" pitchFamily="34" charset="0"/>
              </a:rPr>
              <a:t>were born.</a:t>
            </a:r>
            <a:endParaRPr lang="en-US" sz="3600" dirty="0">
              <a:solidFill>
                <a:srgbClr val="6A4A3C"/>
              </a:solidFill>
              <a:latin typeface="Candara" pitchFamily="34" charset="0"/>
            </a:endParaRPr>
          </a:p>
        </p:txBody>
      </p:sp>
      <p:sp>
        <p:nvSpPr>
          <p:cNvPr id="7" name="TextBox 6"/>
          <p:cNvSpPr txBox="1"/>
          <p:nvPr/>
        </p:nvSpPr>
        <p:spPr>
          <a:xfrm>
            <a:off x="1143000" y="1143000"/>
            <a:ext cx="18288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(1850s+)</a:t>
            </a:r>
            <a:endParaRPr lang="en-US" sz="2000" dirty="0">
              <a:solidFill>
                <a:schemeClr val="bg1"/>
              </a:solidFill>
              <a:latin typeface="Candara" pitchFamily="34" charset="0"/>
            </a:endParaRPr>
          </a:p>
        </p:txBody>
      </p:sp>
      <p:sp>
        <p:nvSpPr>
          <p:cNvPr id="9" name="Rectangle 8"/>
          <p:cNvSpPr/>
          <p:nvPr/>
        </p:nvSpPr>
        <p:spPr>
          <a:xfrm>
            <a:off x="762000" y="5983069"/>
            <a:ext cx="6984604" cy="646331"/>
          </a:xfrm>
          <a:prstGeom prst="rect">
            <a:avLst/>
          </a:prstGeom>
        </p:spPr>
        <p:txBody>
          <a:bodyPr wrap="none">
            <a:spAutoFit/>
          </a:bodyPr>
          <a:lstStyle/>
          <a:p>
            <a:pPr lvl="0"/>
            <a:r>
              <a:rPr lang="en-US" sz="3600" dirty="0" smtClean="0">
                <a:solidFill>
                  <a:srgbClr val="6A4A3C"/>
                </a:solidFill>
                <a:latin typeface="Candara" pitchFamily="34" charset="0"/>
              </a:rPr>
              <a:t>which can be stored for future use.</a:t>
            </a:r>
            <a:endParaRPr lang="en-US" sz="3600" dirty="0">
              <a:solidFill>
                <a:srgbClr val="6A4A3C"/>
              </a:solidFill>
              <a:latin typeface="Candara" pitchFamily="34" charset="0"/>
            </a:endParaRPr>
          </a:p>
        </p:txBody>
      </p:sp>
      <p:pic>
        <p:nvPicPr>
          <p:cNvPr id="8" name="Picture 7" descr="Dry Plate.jpg"/>
          <p:cNvPicPr>
            <a:picLocks noChangeAspect="1"/>
          </p:cNvPicPr>
          <p:nvPr/>
        </p:nvPicPr>
        <p:blipFill>
          <a:blip r:embed="rId2" cstate="print"/>
          <a:srcRect l="1145" t="1681" r="686" b="2497"/>
          <a:stretch>
            <a:fillRect/>
          </a:stretch>
        </p:blipFill>
        <p:spPr>
          <a:xfrm rot="302239">
            <a:off x="3604191" y="1589965"/>
            <a:ext cx="3420373" cy="4140897"/>
          </a:xfrm>
          <a:prstGeom prst="rect">
            <a:avLst/>
          </a:prstGeom>
          <a:ln w="127000" cap="sq">
            <a:solidFill>
              <a:schemeClr val="tx1"/>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81000" y="305068"/>
            <a:ext cx="8382000" cy="6247864"/>
          </a:xfrm>
          <a:prstGeom prst="rect">
            <a:avLst/>
          </a:prstGeom>
          <a:noFill/>
        </p:spPr>
        <p:txBody>
          <a:bodyPr wrap="square" rtlCol="0">
            <a:spAutoFit/>
          </a:bodyPr>
          <a:lstStyle/>
          <a:p>
            <a:r>
              <a:rPr lang="en-US" sz="1600" dirty="0" smtClean="0"/>
              <a:t>According to Wikipedia:</a:t>
            </a:r>
          </a:p>
          <a:p>
            <a:endParaRPr lang="en-US" sz="1600" dirty="0"/>
          </a:p>
          <a:p>
            <a:r>
              <a:rPr lang="en-US" sz="1600" dirty="0" smtClean="0"/>
              <a:t>A camera is a device that records/stores images. These images may be still photographs or moving images such as videos or movies. The term </a:t>
            </a:r>
            <a:r>
              <a:rPr lang="en-US" sz="1600" i="1" dirty="0" smtClean="0"/>
              <a:t>camera</a:t>
            </a:r>
            <a:r>
              <a:rPr lang="en-US" sz="1600" dirty="0" smtClean="0"/>
              <a:t> comes from the </a:t>
            </a:r>
            <a:r>
              <a:rPr lang="en-US" sz="1600" i="1" dirty="0" smtClean="0"/>
              <a:t>camera </a:t>
            </a:r>
            <a:r>
              <a:rPr lang="en-US" sz="1600" i="1" dirty="0" err="1" smtClean="0"/>
              <a:t>obscura</a:t>
            </a:r>
            <a:r>
              <a:rPr lang="en-US" sz="1600" dirty="0" smtClean="0"/>
              <a:t> (Latin for "dark chamber"), an early mechanism for projecting images. The modern camera evolved from the camera </a:t>
            </a:r>
            <a:r>
              <a:rPr lang="en-US" sz="1600" dirty="0" err="1" smtClean="0"/>
              <a:t>obscura</a:t>
            </a:r>
            <a:r>
              <a:rPr lang="en-US" sz="1600" dirty="0" smtClean="0"/>
              <a:t>.</a:t>
            </a:r>
          </a:p>
          <a:p>
            <a:endParaRPr lang="en-US" sz="1600" dirty="0" smtClean="0"/>
          </a:p>
          <a:p>
            <a:r>
              <a:rPr lang="en-US" sz="1600" dirty="0" smtClean="0"/>
              <a:t>Cameras may work with the light of the visible spectrum or with other portions of the electromagnetic spectrum. A camera generally consists of an enclosed hollow with an opening (aperture) at one end for light to enter, and a recording or viewing surface for capturing the light at the other end. A majority of cameras have a lens positioned in front of the camera's opening to gather the incoming light and focus all or part of the image on the recording surface. Most 20th century cameras used photographic film as a recording surface, while modern ones use an electronic camera sensor. The diameter of the aperture is often controlled by a diaphragm mechanism, but some cameras have a fixed-size aperture.</a:t>
            </a:r>
          </a:p>
          <a:p>
            <a:endParaRPr lang="en-US" sz="1600" dirty="0" smtClean="0"/>
          </a:p>
          <a:p>
            <a:r>
              <a:rPr lang="en-US" sz="1600" dirty="0" smtClean="0"/>
              <a:t>The still camera takes one photo each time the user presses the shutter button. A typical movie camera continuously takes 24 film frames per second as long as the user holds down the shutter button, or until the shutter button is pressed a second time.</a:t>
            </a:r>
          </a:p>
          <a:p>
            <a:r>
              <a:rPr lang="en-US" sz="1600" dirty="0" smtClean="0"/>
              <a:t>From its inception, the camera has been instrumental in the recording of still images from then-present surroundings, and further modifications led to the development of motion picture sequences in the late 19th century. Cameras and the exhibition of camera-captured images are widely used in both professional and consumer settings in the 21st century for both mass and interpersonal communication purposes.</a:t>
            </a:r>
          </a:p>
          <a:p>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485900" y="1447800"/>
            <a:ext cx="6172200" cy="923330"/>
          </a:xfrm>
          <a:prstGeom prst="rect">
            <a:avLst/>
          </a:prstGeom>
          <a:noFill/>
        </p:spPr>
        <p:txBody>
          <a:bodyPr wrap="square" rtlCol="0">
            <a:spAutoFit/>
          </a:bodyPr>
          <a:lstStyle/>
          <a:p>
            <a:pPr algn="ctr"/>
            <a:r>
              <a:rPr lang="en-US" sz="5400" dirty="0" smtClean="0">
                <a:latin typeface="Candara" pitchFamily="34" charset="0"/>
              </a:rPr>
              <a:t>These cameras were</a:t>
            </a:r>
            <a:endParaRPr lang="en-US" sz="5400" dirty="0">
              <a:latin typeface="Candara" pitchFamily="34" charset="0"/>
            </a:endParaRPr>
          </a:p>
        </p:txBody>
      </p:sp>
      <p:sp>
        <p:nvSpPr>
          <p:cNvPr id="5" name="Rectangle 4"/>
          <p:cNvSpPr/>
          <p:nvPr/>
        </p:nvSpPr>
        <p:spPr>
          <a:xfrm>
            <a:off x="1287287" y="1600200"/>
            <a:ext cx="6569427" cy="4508927"/>
          </a:xfrm>
          <a:prstGeom prst="rect">
            <a:avLst/>
          </a:prstGeom>
        </p:spPr>
        <p:txBody>
          <a:bodyPr wrap="none">
            <a:spAutoFit/>
          </a:bodyPr>
          <a:lstStyle/>
          <a:p>
            <a:pPr lvl="0"/>
            <a:r>
              <a:rPr lang="en-US" sz="28700" dirty="0" smtClean="0">
                <a:solidFill>
                  <a:srgbClr val="6A4A3C"/>
                </a:solidFill>
                <a:latin typeface="Candara" pitchFamily="34" charset="0"/>
              </a:rPr>
              <a:t>BIG.</a:t>
            </a:r>
            <a:endParaRPr lang="en-US" sz="28700" dirty="0">
              <a:solidFill>
                <a:srgbClr val="6A4A3C"/>
              </a:solidFill>
              <a:latin typeface="Candar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Documents and Settings\jesreal.arcillas\My Documents\ArtDealers Presentation\History of Photography Images\Old  Camera with Tripod.jpg">
            <a:hlinkClick r:id="rId2"/>
          </p:cNvPr>
          <p:cNvPicPr>
            <a:picLocks noChangeAspect="1" noChangeArrowheads="1"/>
          </p:cNvPicPr>
          <p:nvPr/>
        </p:nvPicPr>
        <p:blipFill>
          <a:blip r:embed="rId3" cstate="print">
            <a:lum contrast="30000"/>
          </a:blip>
          <a:srcRect l="2208" t="20423" r="47010"/>
          <a:stretch>
            <a:fillRect/>
          </a:stretch>
        </p:blipFill>
        <p:spPr bwMode="auto">
          <a:xfrm>
            <a:off x="5729315" y="152400"/>
            <a:ext cx="3186085" cy="6477000"/>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5" name="TextBox 4"/>
          <p:cNvSpPr txBox="1"/>
          <p:nvPr/>
        </p:nvSpPr>
        <p:spPr>
          <a:xfrm>
            <a:off x="381000" y="609600"/>
            <a:ext cx="4953000" cy="5632311"/>
          </a:xfrm>
          <a:prstGeom prst="rect">
            <a:avLst/>
          </a:prstGeom>
          <a:noFill/>
        </p:spPr>
        <p:txBody>
          <a:bodyPr wrap="square" rtlCol="0">
            <a:spAutoFit/>
          </a:bodyPr>
          <a:lstStyle/>
          <a:p>
            <a:pPr algn="ctr"/>
            <a:r>
              <a:rPr lang="en-US" sz="6000" dirty="0" smtClean="0">
                <a:latin typeface="Candara" pitchFamily="34" charset="0"/>
              </a:rPr>
              <a:t>And looked like the monster tripods from the </a:t>
            </a:r>
            <a:r>
              <a:rPr lang="en-US" sz="6000" i="1" dirty="0" smtClean="0">
                <a:latin typeface="Candara" pitchFamily="34" charset="0"/>
              </a:rPr>
              <a:t>War of the Worlds </a:t>
            </a:r>
            <a:r>
              <a:rPr lang="en-US" sz="6000" dirty="0" smtClean="0">
                <a:latin typeface="Candara" pitchFamily="34" charset="0"/>
              </a:rPr>
              <a:t>movie.</a:t>
            </a:r>
            <a:endParaRPr lang="en-US" sz="6000" dirty="0">
              <a:latin typeface="Candar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52259" y="2667000"/>
            <a:ext cx="7239482" cy="1200329"/>
          </a:xfrm>
          <a:prstGeom prst="rect">
            <a:avLst/>
          </a:prstGeom>
          <a:noFill/>
        </p:spPr>
        <p:txBody>
          <a:bodyPr wrap="none" rtlCol="0">
            <a:spAutoFit/>
          </a:bodyPr>
          <a:lstStyle/>
          <a:p>
            <a:pPr algn="ctr"/>
            <a:r>
              <a:rPr lang="en-US" sz="7200" dirty="0" smtClean="0">
                <a:latin typeface="Candara" pitchFamily="34" charset="0"/>
              </a:rPr>
              <a:t>The world needed</a:t>
            </a:r>
            <a:endParaRPr lang="en-US" sz="7200" dirty="0">
              <a:latin typeface="Candar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66700" y="2794337"/>
            <a:ext cx="8724900" cy="1015663"/>
          </a:xfrm>
          <a:prstGeom prst="rect">
            <a:avLst/>
          </a:prstGeom>
          <a:noFill/>
        </p:spPr>
        <p:txBody>
          <a:bodyPr wrap="square" rtlCol="0">
            <a:spAutoFit/>
          </a:bodyPr>
          <a:lstStyle/>
          <a:p>
            <a:pPr algn="ctr"/>
            <a:r>
              <a:rPr lang="en-US" sz="6000" dirty="0" smtClean="0">
                <a:solidFill>
                  <a:schemeClr val="bg1"/>
                </a:solidFill>
                <a:latin typeface="Castellar" pitchFamily="18" charset="0"/>
              </a:rPr>
              <a:t>portable cameras</a:t>
            </a:r>
            <a:endParaRPr lang="en-US" sz="6000" dirty="0">
              <a:solidFill>
                <a:schemeClr val="bg1"/>
              </a:solidFill>
              <a:latin typeface="Castellar" pitchFamily="18" charset="0"/>
            </a:endParaRPr>
          </a:p>
        </p:txBody>
      </p:sp>
      <p:sp>
        <p:nvSpPr>
          <p:cNvPr id="5" name="TextBox 4"/>
          <p:cNvSpPr txBox="1"/>
          <p:nvPr/>
        </p:nvSpPr>
        <p:spPr>
          <a:xfrm>
            <a:off x="7086600" y="3657600"/>
            <a:ext cx="1828800" cy="400110"/>
          </a:xfrm>
          <a:prstGeom prst="rect">
            <a:avLst/>
          </a:prstGeom>
          <a:solidFill>
            <a:schemeClr val="bg1"/>
          </a:solidFill>
        </p:spPr>
        <p:txBody>
          <a:bodyPr wrap="square" rtlCol="0">
            <a:spAutoFit/>
          </a:bodyPr>
          <a:lstStyle/>
          <a:p>
            <a:r>
              <a:rPr lang="en-US" sz="2000" dirty="0" smtClean="0">
                <a:latin typeface="Candara" pitchFamily="34" charset="0"/>
              </a:rPr>
              <a:t>TIME: (1880s+)</a:t>
            </a:r>
            <a:endParaRPr lang="en-US" sz="2000" dirty="0">
              <a:latin typeface="Candar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Documents and Settings\jesreal.arcillas\My Documents\ArtDealers Presentation\History of Photography Images\GeorgeEastman.jpg">
            <a:hlinkClick r:id="rId2"/>
          </p:cNvPr>
          <p:cNvPicPr>
            <a:picLocks noChangeAspect="1" noChangeArrowheads="1"/>
          </p:cNvPicPr>
          <p:nvPr/>
        </p:nvPicPr>
        <p:blipFill>
          <a:blip r:embed="rId3" cstate="print"/>
          <a:srcRect/>
          <a:stretch>
            <a:fillRect/>
          </a:stretch>
        </p:blipFill>
        <p:spPr bwMode="auto">
          <a:xfrm>
            <a:off x="4648200" y="652651"/>
            <a:ext cx="4138612" cy="5595749"/>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4" name="Rounded Rectangular Callout 3"/>
          <p:cNvSpPr/>
          <p:nvPr/>
        </p:nvSpPr>
        <p:spPr>
          <a:xfrm flipH="1">
            <a:off x="609600" y="1143000"/>
            <a:ext cx="3200400" cy="3200400"/>
          </a:xfrm>
          <a:prstGeom prst="wedgeRoundRectCallout">
            <a:avLst>
              <a:gd name="adj1" fmla="val -68674"/>
              <a:gd name="adj2" fmla="val 20308"/>
              <a:gd name="adj3" fmla="val 16667"/>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smtClean="0">
                <a:solidFill>
                  <a:schemeClr val="tx1"/>
                </a:solidFill>
              </a:rPr>
              <a:t>Hi, I’m George Eastman.</a:t>
            </a:r>
            <a:endParaRPr lang="en-US" sz="54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Documents and Settings\jesreal.arcillas\My Documents\ArtDealers Presentation\History of Photography Images\GeorgeEastman.jpg"/>
          <p:cNvPicPr>
            <a:picLocks noChangeAspect="1" noChangeArrowheads="1"/>
          </p:cNvPicPr>
          <p:nvPr/>
        </p:nvPicPr>
        <p:blipFill>
          <a:blip r:embed="rId2" cstate="print"/>
          <a:srcRect/>
          <a:stretch>
            <a:fillRect/>
          </a:stretch>
        </p:blipFill>
        <p:spPr bwMode="auto">
          <a:xfrm>
            <a:off x="4648200" y="652651"/>
            <a:ext cx="4138612" cy="5595749"/>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4" name="Rounded Rectangular Callout 3"/>
          <p:cNvSpPr/>
          <p:nvPr/>
        </p:nvSpPr>
        <p:spPr>
          <a:xfrm flipH="1">
            <a:off x="609600" y="1143000"/>
            <a:ext cx="3200400" cy="3200400"/>
          </a:xfrm>
          <a:prstGeom prst="wedgeRoundRectCallout">
            <a:avLst>
              <a:gd name="adj1" fmla="val -68674"/>
              <a:gd name="adj2" fmla="val 20308"/>
              <a:gd name="adj3" fmla="val 16667"/>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smtClean="0">
                <a:solidFill>
                  <a:schemeClr val="tx1"/>
                </a:solidFill>
              </a:rPr>
              <a:t>You should thank me.</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Documents and Settings\jesreal.arcillas\My Documents\ArtDealers Presentation\History of Photography Images\GeorgeEastman.jpg"/>
          <p:cNvPicPr>
            <a:picLocks noChangeAspect="1" noChangeArrowheads="1"/>
          </p:cNvPicPr>
          <p:nvPr/>
        </p:nvPicPr>
        <p:blipFill>
          <a:blip r:embed="rId2" cstate="print"/>
          <a:srcRect/>
          <a:stretch>
            <a:fillRect/>
          </a:stretch>
        </p:blipFill>
        <p:spPr bwMode="auto">
          <a:xfrm>
            <a:off x="4648200" y="652651"/>
            <a:ext cx="4138612" cy="5595749"/>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4" name="Rounded Rectangular Callout 3"/>
          <p:cNvSpPr/>
          <p:nvPr/>
        </p:nvSpPr>
        <p:spPr>
          <a:xfrm flipH="1">
            <a:off x="609600" y="1143000"/>
            <a:ext cx="3200400" cy="3200400"/>
          </a:xfrm>
          <a:prstGeom prst="wedgeRoundRectCallout">
            <a:avLst>
              <a:gd name="adj1" fmla="val -68674"/>
              <a:gd name="adj2" fmla="val 20308"/>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smtClean="0">
                <a:solidFill>
                  <a:schemeClr val="tx1"/>
                </a:solidFill>
              </a:rPr>
              <a:t>I created flexible roll films.</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Documents and Settings\jesreal.arcillas\My Documents\ArtDealers Presentation\History of Photography Images\GeorgeEastman.jpg"/>
          <p:cNvPicPr>
            <a:picLocks noChangeAspect="1" noChangeArrowheads="1"/>
          </p:cNvPicPr>
          <p:nvPr/>
        </p:nvPicPr>
        <p:blipFill>
          <a:blip r:embed="rId2" cstate="print"/>
          <a:srcRect/>
          <a:stretch>
            <a:fillRect/>
          </a:stretch>
        </p:blipFill>
        <p:spPr bwMode="auto">
          <a:xfrm>
            <a:off x="4648200" y="652651"/>
            <a:ext cx="4138612" cy="5595749"/>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4" name="Rounded Rectangular Callout 3"/>
          <p:cNvSpPr/>
          <p:nvPr/>
        </p:nvSpPr>
        <p:spPr>
          <a:xfrm flipH="1">
            <a:off x="609600" y="1143000"/>
            <a:ext cx="3200400" cy="3200400"/>
          </a:xfrm>
          <a:prstGeom prst="wedgeRoundRectCallout">
            <a:avLst>
              <a:gd name="adj1" fmla="val -68674"/>
              <a:gd name="adj2" fmla="val 20308"/>
              <a:gd name="adj3" fmla="val 16667"/>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chemeClr val="tx1"/>
                </a:solidFill>
              </a:rPr>
              <a:t>Which made portable cameras possible.</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Documents and Settings\jesreal.arcillas\My Documents\ArtDealers Presentation\History of Photography Images\GeorgeEastman.jpg"/>
          <p:cNvPicPr>
            <a:picLocks noChangeAspect="1" noChangeArrowheads="1"/>
          </p:cNvPicPr>
          <p:nvPr/>
        </p:nvPicPr>
        <p:blipFill>
          <a:blip r:embed="rId2" cstate="print"/>
          <a:srcRect/>
          <a:stretch>
            <a:fillRect/>
          </a:stretch>
        </p:blipFill>
        <p:spPr bwMode="auto">
          <a:xfrm>
            <a:off x="4648200" y="652651"/>
            <a:ext cx="4138612" cy="5595749"/>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4" name="Rounded Rectangular Callout 3"/>
          <p:cNvSpPr/>
          <p:nvPr/>
        </p:nvSpPr>
        <p:spPr>
          <a:xfrm flipH="1">
            <a:off x="609600" y="1143000"/>
            <a:ext cx="3200400" cy="3200400"/>
          </a:xfrm>
          <a:prstGeom prst="wedgeRoundRectCallout">
            <a:avLst>
              <a:gd name="adj1" fmla="val -68674"/>
              <a:gd name="adj2" fmla="val 20308"/>
              <a:gd name="adj3" fmla="val 16667"/>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600" dirty="0" smtClean="0">
                <a:solidFill>
                  <a:schemeClr val="tx1"/>
                </a:solidFill>
              </a:rPr>
              <a:t>HELL YEAH!</a:t>
            </a:r>
            <a:endParaRPr lang="en-US" sz="66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305068"/>
            <a:ext cx="8382000" cy="6247864"/>
          </a:xfrm>
          <a:prstGeom prst="rect">
            <a:avLst/>
          </a:prstGeom>
          <a:noFill/>
        </p:spPr>
        <p:txBody>
          <a:bodyPr wrap="square" rtlCol="0">
            <a:spAutoFit/>
          </a:bodyPr>
          <a:lstStyle/>
          <a:p>
            <a:r>
              <a:rPr lang="en-US" sz="1600" dirty="0" smtClean="0">
                <a:solidFill>
                  <a:schemeClr val="tx1">
                    <a:lumMod val="40000"/>
                    <a:lumOff val="60000"/>
                  </a:schemeClr>
                </a:solidFill>
              </a:rPr>
              <a:t>According to Wikipedia:</a:t>
            </a:r>
          </a:p>
          <a:p>
            <a:endParaRPr lang="en-US" sz="1600" dirty="0">
              <a:solidFill>
                <a:schemeClr val="tx1">
                  <a:lumMod val="40000"/>
                  <a:lumOff val="60000"/>
                </a:schemeClr>
              </a:solidFill>
            </a:endParaRPr>
          </a:p>
          <a:p>
            <a:r>
              <a:rPr lang="en-US" sz="1600" dirty="0" smtClean="0">
                <a:solidFill>
                  <a:schemeClr val="tx1">
                    <a:lumMod val="40000"/>
                    <a:lumOff val="60000"/>
                  </a:schemeClr>
                </a:solidFill>
              </a:rPr>
              <a:t>A camera is a device that records/stores images. These images may be still photographs or moving images such as videos or movies. The term </a:t>
            </a:r>
            <a:r>
              <a:rPr lang="en-US" sz="1600" i="1" dirty="0" smtClean="0">
                <a:solidFill>
                  <a:schemeClr val="tx1">
                    <a:lumMod val="40000"/>
                    <a:lumOff val="60000"/>
                  </a:schemeClr>
                </a:solidFill>
              </a:rPr>
              <a:t>camera</a:t>
            </a:r>
            <a:r>
              <a:rPr lang="en-US" sz="1600" dirty="0" smtClean="0">
                <a:solidFill>
                  <a:schemeClr val="tx1">
                    <a:lumMod val="40000"/>
                    <a:lumOff val="60000"/>
                  </a:schemeClr>
                </a:solidFill>
              </a:rPr>
              <a:t> comes from the </a:t>
            </a:r>
            <a:r>
              <a:rPr lang="en-US" sz="1600" i="1" dirty="0" smtClean="0">
                <a:solidFill>
                  <a:schemeClr val="tx1">
                    <a:lumMod val="40000"/>
                    <a:lumOff val="60000"/>
                  </a:schemeClr>
                </a:solidFill>
              </a:rPr>
              <a:t>camera </a:t>
            </a:r>
            <a:r>
              <a:rPr lang="en-US" sz="1600" i="1" dirty="0" err="1" smtClean="0">
                <a:solidFill>
                  <a:schemeClr val="tx1">
                    <a:lumMod val="40000"/>
                    <a:lumOff val="60000"/>
                  </a:schemeClr>
                </a:solidFill>
              </a:rPr>
              <a:t>obscura</a:t>
            </a:r>
            <a:r>
              <a:rPr lang="en-US" sz="1600" dirty="0" smtClean="0">
                <a:solidFill>
                  <a:schemeClr val="tx1">
                    <a:lumMod val="40000"/>
                    <a:lumOff val="60000"/>
                  </a:schemeClr>
                </a:solidFill>
              </a:rPr>
              <a:t> (Latin for "dark chamber"), an early mechanism for projecting images. The modern camera evolved from the camera </a:t>
            </a:r>
            <a:r>
              <a:rPr lang="en-US" sz="1600" dirty="0" err="1" smtClean="0">
                <a:solidFill>
                  <a:schemeClr val="tx1">
                    <a:lumMod val="40000"/>
                    <a:lumOff val="60000"/>
                  </a:schemeClr>
                </a:solidFill>
              </a:rPr>
              <a:t>obscura</a:t>
            </a:r>
            <a:r>
              <a:rPr lang="en-US" sz="1600" dirty="0" smtClean="0">
                <a:solidFill>
                  <a:schemeClr val="tx1">
                    <a:lumMod val="40000"/>
                    <a:lumOff val="60000"/>
                  </a:schemeClr>
                </a:solidFill>
              </a:rPr>
              <a:t>.</a:t>
            </a:r>
          </a:p>
          <a:p>
            <a:endParaRPr lang="en-US" sz="1600" dirty="0" smtClean="0">
              <a:solidFill>
                <a:schemeClr val="tx1">
                  <a:lumMod val="40000"/>
                  <a:lumOff val="60000"/>
                </a:schemeClr>
              </a:solidFill>
            </a:endParaRPr>
          </a:p>
          <a:p>
            <a:r>
              <a:rPr lang="en-US" sz="1600" dirty="0" smtClean="0">
                <a:solidFill>
                  <a:schemeClr val="tx1">
                    <a:lumMod val="40000"/>
                    <a:lumOff val="60000"/>
                  </a:schemeClr>
                </a:solidFill>
              </a:rPr>
              <a:t>Cameras may work with the light of the visible spectrum or with other portions of the electromagnetic spectrum. A camera generally consists of an enclosed hollow with an opening (aperture) at one end for light to enter, and a recording or viewing surface for capturing the light at the other end. A majority of cameras have a lens positioned in front of the camera's opening to gather the incoming light and focus all or part of the image on the recording surface. Most 20th century cameras used photographic film as a recording surface, while modern ones use an electronic camera sensor. The diameter of the aperture is often controlled by a diaphragm mechanism, but some cameras have a fixed-size aperture.</a:t>
            </a:r>
          </a:p>
          <a:p>
            <a:endParaRPr lang="en-US" sz="1600" dirty="0" smtClean="0">
              <a:solidFill>
                <a:schemeClr val="tx1">
                  <a:lumMod val="40000"/>
                  <a:lumOff val="60000"/>
                </a:schemeClr>
              </a:solidFill>
            </a:endParaRPr>
          </a:p>
          <a:p>
            <a:r>
              <a:rPr lang="en-US" sz="1600" dirty="0" smtClean="0">
                <a:solidFill>
                  <a:schemeClr val="tx1">
                    <a:lumMod val="40000"/>
                    <a:lumOff val="60000"/>
                  </a:schemeClr>
                </a:solidFill>
              </a:rPr>
              <a:t>The still camera takes one photo each time the user presses the shutter button. A typical movie camera continuously takes 24 film frames per second as long as the user holds down the shutter button, or until the shutter button is pressed a second time.</a:t>
            </a:r>
          </a:p>
          <a:p>
            <a:r>
              <a:rPr lang="en-US" sz="1600" dirty="0" smtClean="0">
                <a:solidFill>
                  <a:schemeClr val="tx1">
                    <a:lumMod val="40000"/>
                    <a:lumOff val="60000"/>
                  </a:schemeClr>
                </a:solidFill>
              </a:rPr>
              <a:t>From its inception, the camera has been instrumental in the recording of still images from then-present surroundings, and further modifications led to the development of motion picture sequences in the late 19th century. Cameras and the exhibition of camera-captured images are widely used in both professional and consumer settings in the 21st century for both mass and interpersonal communication purposes.</a:t>
            </a:r>
          </a:p>
          <a:p>
            <a:endParaRPr lang="en-US" sz="1600" dirty="0">
              <a:solidFill>
                <a:schemeClr val="tx1">
                  <a:lumMod val="40000"/>
                  <a:lumOff val="60000"/>
                </a:schemeClr>
              </a:solidFill>
            </a:endParaRPr>
          </a:p>
        </p:txBody>
      </p:sp>
      <p:sp>
        <p:nvSpPr>
          <p:cNvPr id="3" name="TextBox 2"/>
          <p:cNvSpPr txBox="1"/>
          <p:nvPr/>
        </p:nvSpPr>
        <p:spPr>
          <a:xfrm>
            <a:off x="1066800" y="2274838"/>
            <a:ext cx="70104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dirty="0" smtClean="0">
                <a:solidFill>
                  <a:schemeClr val="tx1"/>
                </a:solidFill>
                <a:latin typeface="Candara" pitchFamily="34" charset="0"/>
              </a:rPr>
              <a:t>In short,</a:t>
            </a:r>
            <a:endParaRPr lang="en-US" sz="4800" dirty="0">
              <a:solidFill>
                <a:schemeClr val="tx1"/>
              </a:solidFill>
              <a:latin typeface="Candara" pitchFamily="34" charset="0"/>
            </a:endParaRPr>
          </a:p>
          <a:p>
            <a:pPr algn="ctr"/>
            <a:r>
              <a:rPr lang="en-US" sz="4800" dirty="0" smtClean="0">
                <a:solidFill>
                  <a:schemeClr val="tx1"/>
                </a:solidFill>
                <a:latin typeface="Candara" pitchFamily="34" charset="0"/>
              </a:rPr>
              <a:t>A camera is </a:t>
            </a:r>
            <a:r>
              <a:rPr lang="en-US" sz="4800" b="1" dirty="0" smtClean="0">
                <a:solidFill>
                  <a:schemeClr val="tx1"/>
                </a:solidFill>
                <a:latin typeface="Candara" pitchFamily="34" charset="0"/>
              </a:rPr>
              <a:t>anything</a:t>
            </a:r>
            <a:r>
              <a:rPr lang="en-US" sz="4800" dirty="0" smtClean="0">
                <a:solidFill>
                  <a:schemeClr val="tx1"/>
                </a:solidFill>
                <a:latin typeface="Candara" pitchFamily="34" charset="0"/>
              </a:rPr>
              <a:t> that can record/store images.</a:t>
            </a:r>
            <a:endParaRPr lang="en-US" sz="4800" dirty="0">
              <a:solidFill>
                <a:schemeClr val="tx1"/>
              </a:solidFill>
              <a:latin typeface="Candar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533400"/>
            <a:ext cx="4648200" cy="923330"/>
          </a:xfrm>
          <a:prstGeom prst="rect">
            <a:avLst/>
          </a:prstGeom>
          <a:noFill/>
        </p:spPr>
        <p:txBody>
          <a:bodyPr wrap="square" rtlCol="0">
            <a:spAutoFit/>
          </a:bodyPr>
          <a:lstStyle/>
          <a:p>
            <a:pPr algn="ctr"/>
            <a:r>
              <a:rPr lang="en-US" sz="5400" dirty="0" smtClean="0">
                <a:latin typeface="Castellar" pitchFamily="18" charset="0"/>
              </a:rPr>
              <a:t>35mm Film</a:t>
            </a:r>
            <a:endParaRPr lang="en-US" sz="5400" dirty="0">
              <a:latin typeface="Castellar" pitchFamily="18" charset="0"/>
            </a:endParaRPr>
          </a:p>
        </p:txBody>
      </p:sp>
      <p:pic>
        <p:nvPicPr>
          <p:cNvPr id="5122" name="Picture 2" descr="C:\Documents and Settings\jesreal.arcillas\My Documents\ArtDealers Presentation\History of Photography Images\35mm film rolls.jpg">
            <a:hlinkClick r:id="rId2"/>
          </p:cNvPr>
          <p:cNvPicPr>
            <a:picLocks noChangeAspect="1" noChangeArrowheads="1"/>
          </p:cNvPicPr>
          <p:nvPr/>
        </p:nvPicPr>
        <p:blipFill>
          <a:blip r:embed="rId3" cstate="print"/>
          <a:srcRect/>
          <a:stretch>
            <a:fillRect/>
          </a:stretch>
        </p:blipFill>
        <p:spPr bwMode="auto">
          <a:xfrm>
            <a:off x="533400" y="1524000"/>
            <a:ext cx="3391354" cy="4524375"/>
          </a:xfrm>
          <a:prstGeom prst="rect">
            <a:avLst/>
          </a:prstGeom>
          <a:noFill/>
        </p:spPr>
      </p:pic>
      <p:sp>
        <p:nvSpPr>
          <p:cNvPr id="4" name="TextBox 3"/>
          <p:cNvSpPr txBox="1"/>
          <p:nvPr/>
        </p:nvSpPr>
        <p:spPr>
          <a:xfrm>
            <a:off x="4724400" y="762000"/>
            <a:ext cx="18288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(1913+)</a:t>
            </a:r>
            <a:endParaRPr lang="en-US" sz="2000" dirty="0">
              <a:solidFill>
                <a:schemeClr val="bg1"/>
              </a:solidFill>
              <a:latin typeface="Candara" pitchFamily="34" charset="0"/>
            </a:endParaRPr>
          </a:p>
        </p:txBody>
      </p:sp>
      <p:sp>
        <p:nvSpPr>
          <p:cNvPr id="5" name="TextBox 4"/>
          <p:cNvSpPr txBox="1"/>
          <p:nvPr/>
        </p:nvSpPr>
        <p:spPr>
          <a:xfrm>
            <a:off x="4038600" y="2514600"/>
            <a:ext cx="4648200" cy="769441"/>
          </a:xfrm>
          <a:prstGeom prst="rect">
            <a:avLst/>
          </a:prstGeom>
          <a:noFill/>
        </p:spPr>
        <p:txBody>
          <a:bodyPr wrap="square" rtlCol="0">
            <a:spAutoFit/>
          </a:bodyPr>
          <a:lstStyle/>
          <a:p>
            <a:r>
              <a:rPr lang="en-US" sz="4400" dirty="0" smtClean="0">
                <a:latin typeface="Candara" pitchFamily="34" charset="0"/>
              </a:rPr>
              <a:t>Became THE </a:t>
            </a:r>
            <a:endParaRPr lang="en-US" sz="4400" dirty="0">
              <a:latin typeface="Candara" pitchFamily="34" charset="0"/>
            </a:endParaRPr>
          </a:p>
        </p:txBody>
      </p:sp>
      <p:sp>
        <p:nvSpPr>
          <p:cNvPr id="8" name="TextBox 7"/>
          <p:cNvSpPr txBox="1"/>
          <p:nvPr/>
        </p:nvSpPr>
        <p:spPr>
          <a:xfrm>
            <a:off x="3886200" y="3048000"/>
            <a:ext cx="5257800" cy="1323439"/>
          </a:xfrm>
          <a:prstGeom prst="rect">
            <a:avLst/>
          </a:prstGeom>
          <a:noFill/>
        </p:spPr>
        <p:txBody>
          <a:bodyPr wrap="square" rtlCol="0">
            <a:spAutoFit/>
          </a:bodyPr>
          <a:lstStyle/>
          <a:p>
            <a:pPr algn="ctr"/>
            <a:r>
              <a:rPr lang="en-US" sz="8000" dirty="0" smtClean="0">
                <a:latin typeface="Candara" pitchFamily="34" charset="0"/>
              </a:rPr>
              <a:t>STANDARD</a:t>
            </a:r>
            <a:endParaRPr lang="en-US" sz="8000" dirty="0">
              <a:latin typeface="Candara" pitchFamily="34" charset="0"/>
            </a:endParaRPr>
          </a:p>
        </p:txBody>
      </p:sp>
      <p:sp>
        <p:nvSpPr>
          <p:cNvPr id="9" name="TextBox 8"/>
          <p:cNvSpPr txBox="1"/>
          <p:nvPr/>
        </p:nvSpPr>
        <p:spPr>
          <a:xfrm>
            <a:off x="4038600" y="4114800"/>
            <a:ext cx="4876800" cy="1323439"/>
          </a:xfrm>
          <a:prstGeom prst="rect">
            <a:avLst/>
          </a:prstGeom>
          <a:noFill/>
        </p:spPr>
        <p:txBody>
          <a:bodyPr wrap="square" rtlCol="0">
            <a:spAutoFit/>
          </a:bodyPr>
          <a:lstStyle/>
          <a:p>
            <a:r>
              <a:rPr lang="en-US" sz="4000" dirty="0" smtClean="0">
                <a:latin typeface="Candara" pitchFamily="34" charset="0"/>
              </a:rPr>
              <a:t>for cameras and is still being used NOW. </a:t>
            </a:r>
            <a:endParaRPr lang="en-US" sz="4000" dirty="0">
              <a:latin typeface="Candara" pitchFamily="34" charset="0"/>
            </a:endParaRPr>
          </a:p>
        </p:txBody>
      </p:sp>
      <p:sp>
        <p:nvSpPr>
          <p:cNvPr id="10" name="TextBox 9"/>
          <p:cNvSpPr txBox="1"/>
          <p:nvPr/>
        </p:nvSpPr>
        <p:spPr>
          <a:xfrm>
            <a:off x="304800" y="300335"/>
            <a:ext cx="762000" cy="461665"/>
          </a:xfrm>
          <a:prstGeom prst="rect">
            <a:avLst/>
          </a:prstGeom>
          <a:noFill/>
        </p:spPr>
        <p:txBody>
          <a:bodyPr wrap="square" rtlCol="0">
            <a:spAutoFit/>
          </a:bodyPr>
          <a:lstStyle/>
          <a:p>
            <a:r>
              <a:rPr lang="en-US" sz="2400" dirty="0" smtClean="0">
                <a:latin typeface="Candara" pitchFamily="34" charset="0"/>
              </a:rPr>
              <a:t>The</a:t>
            </a:r>
            <a:endParaRPr lang="en-US" sz="2400" dirty="0">
              <a:latin typeface="Candar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Ur_Leica.jpg">
            <a:hlinkClick r:id="rId2"/>
          </p:cNvPr>
          <p:cNvPicPr>
            <a:picLocks noChangeAspect="1"/>
          </p:cNvPicPr>
          <p:nvPr/>
        </p:nvPicPr>
        <p:blipFill>
          <a:blip r:embed="rId3" cstate="print"/>
          <a:stretch>
            <a:fillRect/>
          </a:stretch>
        </p:blipFill>
        <p:spPr>
          <a:xfrm rot="21419283">
            <a:off x="609600" y="576093"/>
            <a:ext cx="4681728" cy="3799332"/>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3" name="TextBox 2"/>
          <p:cNvSpPr txBox="1"/>
          <p:nvPr/>
        </p:nvSpPr>
        <p:spPr>
          <a:xfrm>
            <a:off x="838200" y="4876800"/>
            <a:ext cx="5181600" cy="1107996"/>
          </a:xfrm>
          <a:prstGeom prst="rect">
            <a:avLst/>
          </a:prstGeom>
          <a:noFill/>
        </p:spPr>
        <p:txBody>
          <a:bodyPr wrap="square" rtlCol="0">
            <a:spAutoFit/>
          </a:bodyPr>
          <a:lstStyle/>
          <a:p>
            <a:r>
              <a:rPr lang="en-US" sz="6600" dirty="0" smtClean="0">
                <a:latin typeface="Castellar" pitchFamily="18" charset="0"/>
              </a:rPr>
              <a:t>Ur-</a:t>
            </a:r>
            <a:r>
              <a:rPr lang="en-US" sz="6600" dirty="0" err="1" smtClean="0">
                <a:latin typeface="Castellar" pitchFamily="18" charset="0"/>
              </a:rPr>
              <a:t>leica</a:t>
            </a:r>
            <a:endParaRPr lang="en-US" sz="6600" dirty="0">
              <a:latin typeface="Castellar" pitchFamily="18" charset="0"/>
            </a:endParaRPr>
          </a:p>
        </p:txBody>
      </p:sp>
      <p:sp>
        <p:nvSpPr>
          <p:cNvPr id="4" name="TextBox 3"/>
          <p:cNvSpPr txBox="1"/>
          <p:nvPr/>
        </p:nvSpPr>
        <p:spPr>
          <a:xfrm>
            <a:off x="6096000" y="2667000"/>
            <a:ext cx="1295400" cy="707886"/>
          </a:xfrm>
          <a:prstGeom prst="rect">
            <a:avLst/>
          </a:prstGeom>
          <a:noFill/>
        </p:spPr>
        <p:txBody>
          <a:bodyPr wrap="square" rtlCol="0">
            <a:spAutoFit/>
          </a:bodyPr>
          <a:lstStyle/>
          <a:p>
            <a:r>
              <a:rPr lang="en-US" sz="4000" dirty="0" smtClean="0">
                <a:latin typeface="Candara" pitchFamily="34" charset="0"/>
              </a:rPr>
              <a:t>The</a:t>
            </a:r>
            <a:endParaRPr lang="en-US" sz="4000" dirty="0">
              <a:latin typeface="Candara" pitchFamily="34" charset="0"/>
            </a:endParaRPr>
          </a:p>
        </p:txBody>
      </p:sp>
      <p:sp>
        <p:nvSpPr>
          <p:cNvPr id="5" name="TextBox 4"/>
          <p:cNvSpPr txBox="1"/>
          <p:nvPr/>
        </p:nvSpPr>
        <p:spPr>
          <a:xfrm>
            <a:off x="6096000" y="2971800"/>
            <a:ext cx="2590800" cy="1107996"/>
          </a:xfrm>
          <a:prstGeom prst="rect">
            <a:avLst/>
          </a:prstGeom>
          <a:noFill/>
        </p:spPr>
        <p:txBody>
          <a:bodyPr wrap="square" rtlCol="0">
            <a:spAutoFit/>
          </a:bodyPr>
          <a:lstStyle/>
          <a:p>
            <a:r>
              <a:rPr lang="en-US" sz="6600" dirty="0" smtClean="0">
                <a:latin typeface="Candara" pitchFamily="34" charset="0"/>
              </a:rPr>
              <a:t>FIRST</a:t>
            </a:r>
            <a:endParaRPr lang="en-US" sz="6600" dirty="0">
              <a:latin typeface="Candara" pitchFamily="34" charset="0"/>
            </a:endParaRPr>
          </a:p>
        </p:txBody>
      </p:sp>
      <p:sp>
        <p:nvSpPr>
          <p:cNvPr id="6" name="TextBox 5"/>
          <p:cNvSpPr txBox="1"/>
          <p:nvPr/>
        </p:nvSpPr>
        <p:spPr>
          <a:xfrm>
            <a:off x="6096000" y="3657600"/>
            <a:ext cx="2819400" cy="830997"/>
          </a:xfrm>
          <a:prstGeom prst="rect">
            <a:avLst/>
          </a:prstGeom>
          <a:noFill/>
        </p:spPr>
        <p:txBody>
          <a:bodyPr wrap="square" rtlCol="0">
            <a:spAutoFit/>
          </a:bodyPr>
          <a:lstStyle/>
          <a:p>
            <a:r>
              <a:rPr lang="en-US" sz="4000" dirty="0" smtClean="0">
                <a:latin typeface="Candara" pitchFamily="34" charset="0"/>
              </a:rPr>
              <a:t>35mm </a:t>
            </a:r>
            <a:r>
              <a:rPr lang="en-US" sz="4800" dirty="0" smtClean="0">
                <a:latin typeface="Candara" pitchFamily="34" charset="0"/>
              </a:rPr>
              <a:t>film</a:t>
            </a:r>
            <a:endParaRPr lang="en-US" sz="4000" dirty="0">
              <a:latin typeface="Candara" pitchFamily="34" charset="0"/>
            </a:endParaRPr>
          </a:p>
        </p:txBody>
      </p:sp>
      <p:sp>
        <p:nvSpPr>
          <p:cNvPr id="7" name="TextBox 6"/>
          <p:cNvSpPr txBox="1"/>
          <p:nvPr/>
        </p:nvSpPr>
        <p:spPr>
          <a:xfrm>
            <a:off x="6096000" y="4191000"/>
            <a:ext cx="2438400" cy="923330"/>
          </a:xfrm>
          <a:prstGeom prst="rect">
            <a:avLst/>
          </a:prstGeom>
          <a:noFill/>
        </p:spPr>
        <p:txBody>
          <a:bodyPr wrap="square" rtlCol="0">
            <a:spAutoFit/>
          </a:bodyPr>
          <a:lstStyle/>
          <a:p>
            <a:r>
              <a:rPr lang="en-US" sz="5400" dirty="0" smtClean="0">
                <a:latin typeface="Candara" pitchFamily="34" charset="0"/>
              </a:rPr>
              <a:t>camera</a:t>
            </a:r>
            <a:endParaRPr lang="en-US" sz="4400" dirty="0">
              <a:latin typeface="Candara" pitchFamily="34" charset="0"/>
            </a:endParaRPr>
          </a:p>
        </p:txBody>
      </p:sp>
      <p:sp>
        <p:nvSpPr>
          <p:cNvPr id="8" name="TextBox 7"/>
          <p:cNvSpPr txBox="1"/>
          <p:nvPr/>
        </p:nvSpPr>
        <p:spPr>
          <a:xfrm>
            <a:off x="990600" y="5867400"/>
            <a:ext cx="1524000" cy="400110"/>
          </a:xfrm>
          <a:prstGeom prst="rect">
            <a:avLst/>
          </a:prstGeom>
          <a:solidFill>
            <a:schemeClr val="tx1"/>
          </a:solidFill>
        </p:spPr>
        <p:txBody>
          <a:bodyPr wrap="square" rtlCol="0">
            <a:spAutoFit/>
          </a:bodyPr>
          <a:lstStyle/>
          <a:p>
            <a:pPr algn="ctr"/>
            <a:r>
              <a:rPr lang="en-US" sz="2000" dirty="0" smtClean="0">
                <a:solidFill>
                  <a:schemeClr val="bg1"/>
                </a:solidFill>
                <a:latin typeface="Candara" pitchFamily="34" charset="0"/>
              </a:rPr>
              <a:t>TIME: (1914)</a:t>
            </a:r>
            <a:endParaRPr lang="en-US" sz="2000" dirty="0">
              <a:solidFill>
                <a:schemeClr val="bg1"/>
              </a:solidFill>
              <a:latin typeface="Candar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61561" y="2667000"/>
            <a:ext cx="8420895" cy="1200329"/>
          </a:xfrm>
          <a:prstGeom prst="rect">
            <a:avLst/>
          </a:prstGeom>
          <a:noFill/>
        </p:spPr>
        <p:txBody>
          <a:bodyPr wrap="none" rtlCol="0">
            <a:spAutoFit/>
          </a:bodyPr>
          <a:lstStyle/>
          <a:p>
            <a:pPr algn="ctr"/>
            <a:r>
              <a:rPr lang="en-US" sz="7200" dirty="0" smtClean="0">
                <a:solidFill>
                  <a:schemeClr val="bg1"/>
                </a:solidFill>
                <a:latin typeface="Candara" pitchFamily="34" charset="0"/>
              </a:rPr>
              <a:t>Over 30 years later…</a:t>
            </a:r>
            <a:endParaRPr lang="en-US" sz="7200" dirty="0">
              <a:solidFill>
                <a:schemeClr val="bg1"/>
              </a:solidFill>
              <a:latin typeface="Candar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381000"/>
            <a:ext cx="5105400" cy="2215991"/>
          </a:xfrm>
          <a:prstGeom prst="rect">
            <a:avLst/>
          </a:prstGeom>
          <a:noFill/>
        </p:spPr>
        <p:txBody>
          <a:bodyPr wrap="square" rtlCol="0">
            <a:spAutoFit/>
          </a:bodyPr>
          <a:lstStyle/>
          <a:p>
            <a:r>
              <a:rPr lang="en-US" sz="6600" dirty="0" smtClean="0">
                <a:latin typeface="Castellar" pitchFamily="18" charset="0"/>
              </a:rPr>
              <a:t>POLAROID </a:t>
            </a:r>
            <a:r>
              <a:rPr lang="en-US" sz="7200" dirty="0" smtClean="0">
                <a:latin typeface="Castellar" pitchFamily="18" charset="0"/>
              </a:rPr>
              <a:t>CAMERAS</a:t>
            </a:r>
            <a:endParaRPr lang="en-US" sz="6600" dirty="0">
              <a:latin typeface="Castellar" pitchFamily="18" charset="0"/>
            </a:endParaRPr>
          </a:p>
        </p:txBody>
      </p:sp>
      <p:sp>
        <p:nvSpPr>
          <p:cNvPr id="3" name="TextBox 2"/>
          <p:cNvSpPr txBox="1"/>
          <p:nvPr/>
        </p:nvSpPr>
        <p:spPr>
          <a:xfrm>
            <a:off x="5334000" y="1792069"/>
            <a:ext cx="2514600" cy="646331"/>
          </a:xfrm>
          <a:prstGeom prst="rect">
            <a:avLst/>
          </a:prstGeom>
          <a:noFill/>
        </p:spPr>
        <p:txBody>
          <a:bodyPr wrap="square" rtlCol="0">
            <a:spAutoFit/>
          </a:bodyPr>
          <a:lstStyle/>
          <a:p>
            <a:r>
              <a:rPr lang="en-US" sz="3600" dirty="0" smtClean="0">
                <a:latin typeface="Candara" pitchFamily="34" charset="0"/>
              </a:rPr>
              <a:t>were born.</a:t>
            </a:r>
            <a:endParaRPr lang="en-US" sz="3600" dirty="0">
              <a:latin typeface="Candara" pitchFamily="34" charset="0"/>
            </a:endParaRPr>
          </a:p>
        </p:txBody>
      </p:sp>
      <p:sp>
        <p:nvSpPr>
          <p:cNvPr id="4" name="TextBox 3"/>
          <p:cNvSpPr txBox="1"/>
          <p:nvPr/>
        </p:nvSpPr>
        <p:spPr>
          <a:xfrm>
            <a:off x="5791200" y="1143000"/>
            <a:ext cx="1600200" cy="400110"/>
          </a:xfrm>
          <a:prstGeom prst="rect">
            <a:avLst/>
          </a:prstGeom>
          <a:solidFill>
            <a:schemeClr val="tx1"/>
          </a:solidFill>
        </p:spPr>
        <p:txBody>
          <a:bodyPr wrap="square" rtlCol="0">
            <a:spAutoFit/>
          </a:bodyPr>
          <a:lstStyle/>
          <a:p>
            <a:pPr algn="ctr"/>
            <a:r>
              <a:rPr lang="en-US" sz="2000" dirty="0" smtClean="0">
                <a:solidFill>
                  <a:schemeClr val="bg1"/>
                </a:solidFill>
                <a:latin typeface="Candara" pitchFamily="34" charset="0"/>
              </a:rPr>
              <a:t>TIME: (1948)</a:t>
            </a:r>
            <a:endParaRPr lang="en-US" sz="2000" dirty="0">
              <a:solidFill>
                <a:schemeClr val="bg1"/>
              </a:solidFill>
              <a:latin typeface="Candara" pitchFamily="34" charset="0"/>
            </a:endParaRPr>
          </a:p>
        </p:txBody>
      </p:sp>
      <p:pic>
        <p:nvPicPr>
          <p:cNvPr id="5" name="Picture 4" descr="Polaroid Model 95.jpg"/>
          <p:cNvPicPr>
            <a:picLocks noChangeAspect="1"/>
          </p:cNvPicPr>
          <p:nvPr/>
        </p:nvPicPr>
        <p:blipFill>
          <a:blip r:embed="rId2" cstate="print"/>
          <a:stretch>
            <a:fillRect/>
          </a:stretch>
        </p:blipFill>
        <p:spPr>
          <a:xfrm rot="21271460">
            <a:off x="511307" y="2618958"/>
            <a:ext cx="2323192" cy="2842232"/>
          </a:xfrm>
          <a:prstGeom prst="rect">
            <a:avLst/>
          </a:prstGeom>
          <a:ln w="127000" cap="sq">
            <a:solidFill>
              <a:schemeClr val="tx1"/>
            </a:solidFill>
            <a:miter lim="800000"/>
          </a:ln>
          <a:effectLst>
            <a:outerShdw blurRad="57150" dist="50800" dir="2700000" algn="tl" rotWithShape="0">
              <a:srgbClr val="000000">
                <a:alpha val="40000"/>
              </a:srgbClr>
            </a:outerShdw>
          </a:effectLst>
        </p:spPr>
      </p:pic>
      <p:pic>
        <p:nvPicPr>
          <p:cNvPr id="6147" name="Picture 3" descr="C:\Documents and Settings\jesreal.arcillas\My Documents\ArtDealers Presentation\History of Photography Images\Polaroid 1000.jpg"/>
          <p:cNvPicPr>
            <a:picLocks noChangeAspect="1" noChangeArrowheads="1"/>
          </p:cNvPicPr>
          <p:nvPr/>
        </p:nvPicPr>
        <p:blipFill>
          <a:blip r:embed="rId3" cstate="print"/>
          <a:srcRect/>
          <a:stretch>
            <a:fillRect/>
          </a:stretch>
        </p:blipFill>
        <p:spPr bwMode="auto">
          <a:xfrm rot="471076">
            <a:off x="2894143" y="2872375"/>
            <a:ext cx="3173518" cy="2427741"/>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8" name="TextBox 7"/>
          <p:cNvSpPr txBox="1"/>
          <p:nvPr/>
        </p:nvSpPr>
        <p:spPr>
          <a:xfrm>
            <a:off x="3276600" y="5638800"/>
            <a:ext cx="5516825" cy="1015663"/>
          </a:xfrm>
          <a:prstGeom prst="rect">
            <a:avLst/>
          </a:prstGeom>
          <a:noFill/>
        </p:spPr>
        <p:txBody>
          <a:bodyPr wrap="square" rtlCol="0">
            <a:spAutoFit/>
          </a:bodyPr>
          <a:lstStyle/>
          <a:p>
            <a:r>
              <a:rPr lang="en-US" sz="6000" dirty="0" smtClean="0">
                <a:latin typeface="Candara" pitchFamily="34" charset="0"/>
              </a:rPr>
              <a:t>which created…</a:t>
            </a:r>
            <a:endParaRPr lang="en-US" sz="6000" dirty="0">
              <a:latin typeface="Candar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C:\Documents and Settings\jesreal.arcillas\My Documents\ArtDealers Presentation\History of Photography Images\Polaroid girl.jpg">
            <a:hlinkClick r:id="rId2"/>
          </p:cNvPr>
          <p:cNvPicPr>
            <a:picLocks noChangeAspect="1" noChangeArrowheads="1"/>
          </p:cNvPicPr>
          <p:nvPr/>
        </p:nvPicPr>
        <p:blipFill>
          <a:blip r:embed="rId3" cstate="print"/>
          <a:srcRect/>
          <a:stretch>
            <a:fillRect/>
          </a:stretch>
        </p:blipFill>
        <p:spPr bwMode="auto">
          <a:xfrm rot="627350">
            <a:off x="4501807" y="1230803"/>
            <a:ext cx="3930338" cy="4845622"/>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3" name="TextBox 2"/>
          <p:cNvSpPr txBox="1"/>
          <p:nvPr/>
        </p:nvSpPr>
        <p:spPr>
          <a:xfrm>
            <a:off x="228600" y="1788855"/>
            <a:ext cx="4114800" cy="2554545"/>
          </a:xfrm>
          <a:prstGeom prst="rect">
            <a:avLst/>
          </a:prstGeom>
          <a:noFill/>
        </p:spPr>
        <p:txBody>
          <a:bodyPr wrap="square" rtlCol="0">
            <a:spAutoFit/>
          </a:bodyPr>
          <a:lstStyle/>
          <a:p>
            <a:pPr algn="ctr"/>
            <a:r>
              <a:rPr lang="en-US" sz="8000" dirty="0" smtClean="0">
                <a:latin typeface="Candara" pitchFamily="34" charset="0"/>
              </a:rPr>
              <a:t>INSTANT</a:t>
            </a:r>
          </a:p>
          <a:p>
            <a:pPr algn="ctr"/>
            <a:r>
              <a:rPr lang="en-US" sz="8000" dirty="0" smtClean="0">
                <a:latin typeface="Candara" pitchFamily="34" charset="0"/>
              </a:rPr>
              <a:t>IMAGES</a:t>
            </a:r>
            <a:endParaRPr lang="en-US" sz="8000" dirty="0">
              <a:latin typeface="Candar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C:\Documents and Settings\jesreal.arcillas\My Documents\ArtDealers Presentation\History of Photography Images\Crowd Around Camera.jpg">
            <a:hlinkClick r:id="rId2"/>
          </p:cNvPr>
          <p:cNvPicPr>
            <a:picLocks noChangeAspect="1" noChangeArrowheads="1"/>
          </p:cNvPicPr>
          <p:nvPr/>
        </p:nvPicPr>
        <p:blipFill>
          <a:blip r:embed="rId3" cstate="print">
            <a:grayscl/>
          </a:blip>
          <a:srcRect/>
          <a:stretch>
            <a:fillRect/>
          </a:stretch>
        </p:blipFill>
        <p:spPr bwMode="auto">
          <a:xfrm rot="21104948">
            <a:off x="571605" y="753327"/>
            <a:ext cx="6553200" cy="4191000"/>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3" name="TextBox 2"/>
          <p:cNvSpPr txBox="1"/>
          <p:nvPr/>
        </p:nvSpPr>
        <p:spPr>
          <a:xfrm rot="21112400">
            <a:off x="726799" y="5066682"/>
            <a:ext cx="8153400" cy="1077218"/>
          </a:xfrm>
          <a:prstGeom prst="rect">
            <a:avLst/>
          </a:prstGeom>
          <a:noFill/>
        </p:spPr>
        <p:txBody>
          <a:bodyPr wrap="square" rtlCol="0">
            <a:spAutoFit/>
          </a:bodyPr>
          <a:lstStyle/>
          <a:p>
            <a:r>
              <a:rPr lang="en-US" sz="3200" dirty="0" smtClean="0">
                <a:latin typeface="Candara" pitchFamily="34" charset="0"/>
              </a:rPr>
              <a:t>and the undying HABIT of crowding around the camera to see how the shot looked like.</a:t>
            </a:r>
            <a:endParaRPr lang="en-US" sz="3200" dirty="0">
              <a:latin typeface="Candar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057400"/>
            <a:ext cx="5029200" cy="769441"/>
          </a:xfrm>
          <a:prstGeom prst="rect">
            <a:avLst/>
          </a:prstGeom>
          <a:noFill/>
        </p:spPr>
        <p:txBody>
          <a:bodyPr wrap="square" rtlCol="0">
            <a:spAutoFit/>
          </a:bodyPr>
          <a:lstStyle/>
          <a:p>
            <a:pPr algn="ctr"/>
            <a:r>
              <a:rPr lang="en-US" sz="4400" dirty="0" smtClean="0">
                <a:latin typeface="Candara" pitchFamily="34" charset="0"/>
              </a:rPr>
              <a:t>Photos didn’t really</a:t>
            </a:r>
            <a:endParaRPr lang="en-US" sz="4400" dirty="0">
              <a:latin typeface="Candar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057400"/>
            <a:ext cx="5029200" cy="769441"/>
          </a:xfrm>
          <a:prstGeom prst="rect">
            <a:avLst/>
          </a:prstGeom>
          <a:noFill/>
        </p:spPr>
        <p:txBody>
          <a:bodyPr wrap="square" rtlCol="0">
            <a:spAutoFit/>
          </a:bodyPr>
          <a:lstStyle/>
          <a:p>
            <a:pPr algn="ctr"/>
            <a:r>
              <a:rPr lang="en-US" sz="4400" dirty="0" smtClean="0">
                <a:latin typeface="Candara" pitchFamily="34" charset="0"/>
              </a:rPr>
              <a:t>Photos didn’t really</a:t>
            </a:r>
            <a:endParaRPr lang="en-US" sz="4400" dirty="0">
              <a:latin typeface="Candara" pitchFamily="34" charset="0"/>
            </a:endParaRPr>
          </a:p>
        </p:txBody>
      </p:sp>
      <p:sp>
        <p:nvSpPr>
          <p:cNvPr id="4" name="Rectangle 3"/>
          <p:cNvSpPr/>
          <p:nvPr/>
        </p:nvSpPr>
        <p:spPr>
          <a:xfrm>
            <a:off x="4724400" y="1676400"/>
            <a:ext cx="4302781" cy="1323439"/>
          </a:xfrm>
          <a:prstGeom prst="rect">
            <a:avLst/>
          </a:prstGeom>
        </p:spPr>
        <p:txBody>
          <a:bodyPr wrap="none">
            <a:spAutoFit/>
          </a:bodyPr>
          <a:lstStyle/>
          <a:p>
            <a:r>
              <a:rPr lang="en-US" sz="8000" dirty="0" smtClean="0">
                <a:solidFill>
                  <a:srgbClr val="6A4A3C"/>
                </a:solidFill>
                <a:latin typeface="Candara" pitchFamily="34" charset="0"/>
              </a:rPr>
              <a:t>come out</a:t>
            </a:r>
            <a:endParaRPr lang="en-US" sz="3200"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057400"/>
            <a:ext cx="5029200" cy="769441"/>
          </a:xfrm>
          <a:prstGeom prst="rect">
            <a:avLst/>
          </a:prstGeom>
          <a:noFill/>
        </p:spPr>
        <p:txBody>
          <a:bodyPr wrap="square" rtlCol="0">
            <a:spAutoFit/>
          </a:bodyPr>
          <a:lstStyle/>
          <a:p>
            <a:pPr algn="ctr"/>
            <a:r>
              <a:rPr lang="en-US" sz="4400" dirty="0" smtClean="0">
                <a:latin typeface="Candara" pitchFamily="34" charset="0"/>
              </a:rPr>
              <a:t>Photos didn’t really</a:t>
            </a:r>
            <a:endParaRPr lang="en-US" sz="4400" dirty="0">
              <a:latin typeface="Candara" pitchFamily="34" charset="0"/>
            </a:endParaRPr>
          </a:p>
        </p:txBody>
      </p:sp>
      <p:sp>
        <p:nvSpPr>
          <p:cNvPr id="4" name="Rectangle 3"/>
          <p:cNvSpPr/>
          <p:nvPr/>
        </p:nvSpPr>
        <p:spPr>
          <a:xfrm>
            <a:off x="4724400" y="1676400"/>
            <a:ext cx="4302781" cy="1323439"/>
          </a:xfrm>
          <a:prstGeom prst="rect">
            <a:avLst/>
          </a:prstGeom>
        </p:spPr>
        <p:txBody>
          <a:bodyPr wrap="none">
            <a:spAutoFit/>
          </a:bodyPr>
          <a:lstStyle/>
          <a:p>
            <a:r>
              <a:rPr lang="en-US" sz="8000" dirty="0" smtClean="0">
                <a:solidFill>
                  <a:srgbClr val="6A4A3C"/>
                </a:solidFill>
                <a:latin typeface="Candara" pitchFamily="34" charset="0"/>
              </a:rPr>
              <a:t>come out</a:t>
            </a:r>
            <a:endParaRPr lang="en-US" sz="3200" dirty="0"/>
          </a:p>
        </p:txBody>
      </p:sp>
      <p:sp>
        <p:nvSpPr>
          <p:cNvPr id="5" name="Rectangle 4"/>
          <p:cNvSpPr/>
          <p:nvPr/>
        </p:nvSpPr>
        <p:spPr>
          <a:xfrm>
            <a:off x="152400" y="2590800"/>
            <a:ext cx="3718197" cy="1200329"/>
          </a:xfrm>
          <a:prstGeom prst="rect">
            <a:avLst/>
          </a:prstGeom>
        </p:spPr>
        <p:txBody>
          <a:bodyPr wrap="none">
            <a:spAutoFit/>
          </a:bodyPr>
          <a:lstStyle/>
          <a:p>
            <a:r>
              <a:rPr lang="en-US" sz="7200" b="1" dirty="0" smtClean="0">
                <a:solidFill>
                  <a:srgbClr val="6A4A3C"/>
                </a:solidFill>
                <a:latin typeface="Candara" pitchFamily="34" charset="0"/>
              </a:rPr>
              <a:t>EXACTLY</a:t>
            </a:r>
            <a:endParaRPr lang="en-US" sz="2800" b="1"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057400"/>
            <a:ext cx="5029200" cy="769441"/>
          </a:xfrm>
          <a:prstGeom prst="rect">
            <a:avLst/>
          </a:prstGeom>
          <a:noFill/>
        </p:spPr>
        <p:txBody>
          <a:bodyPr wrap="square" rtlCol="0">
            <a:spAutoFit/>
          </a:bodyPr>
          <a:lstStyle/>
          <a:p>
            <a:pPr algn="ctr"/>
            <a:r>
              <a:rPr lang="en-US" sz="4400" dirty="0" smtClean="0">
                <a:latin typeface="Candara" pitchFamily="34" charset="0"/>
              </a:rPr>
              <a:t>Photos didn’t really</a:t>
            </a:r>
            <a:endParaRPr lang="en-US" sz="4400" dirty="0">
              <a:latin typeface="Candara" pitchFamily="34" charset="0"/>
            </a:endParaRPr>
          </a:p>
        </p:txBody>
      </p:sp>
      <p:sp>
        <p:nvSpPr>
          <p:cNvPr id="4" name="Rectangle 3"/>
          <p:cNvSpPr/>
          <p:nvPr/>
        </p:nvSpPr>
        <p:spPr>
          <a:xfrm>
            <a:off x="4724400" y="1676400"/>
            <a:ext cx="4302781" cy="1323439"/>
          </a:xfrm>
          <a:prstGeom prst="rect">
            <a:avLst/>
          </a:prstGeom>
        </p:spPr>
        <p:txBody>
          <a:bodyPr wrap="none">
            <a:spAutoFit/>
          </a:bodyPr>
          <a:lstStyle/>
          <a:p>
            <a:r>
              <a:rPr lang="en-US" sz="8000" dirty="0" smtClean="0">
                <a:solidFill>
                  <a:srgbClr val="6A4A3C"/>
                </a:solidFill>
                <a:latin typeface="Candara" pitchFamily="34" charset="0"/>
              </a:rPr>
              <a:t>come out</a:t>
            </a:r>
            <a:endParaRPr lang="en-US" sz="3200" dirty="0"/>
          </a:p>
        </p:txBody>
      </p:sp>
      <p:sp>
        <p:nvSpPr>
          <p:cNvPr id="5" name="Rectangle 4"/>
          <p:cNvSpPr/>
          <p:nvPr/>
        </p:nvSpPr>
        <p:spPr>
          <a:xfrm>
            <a:off x="152400" y="2590800"/>
            <a:ext cx="3718197" cy="1200329"/>
          </a:xfrm>
          <a:prstGeom prst="rect">
            <a:avLst/>
          </a:prstGeom>
        </p:spPr>
        <p:txBody>
          <a:bodyPr wrap="none">
            <a:spAutoFit/>
          </a:bodyPr>
          <a:lstStyle/>
          <a:p>
            <a:r>
              <a:rPr lang="en-US" sz="7200" b="1" dirty="0" smtClean="0">
                <a:solidFill>
                  <a:srgbClr val="6A4A3C"/>
                </a:solidFill>
                <a:latin typeface="Candara" pitchFamily="34" charset="0"/>
              </a:rPr>
              <a:t>EXACTLY</a:t>
            </a:r>
            <a:endParaRPr lang="en-US" sz="2800" b="1" dirty="0"/>
          </a:p>
        </p:txBody>
      </p:sp>
      <p:sp>
        <p:nvSpPr>
          <p:cNvPr id="7" name="Rectangle 6"/>
          <p:cNvSpPr/>
          <p:nvPr/>
        </p:nvSpPr>
        <p:spPr>
          <a:xfrm>
            <a:off x="3861785" y="2826603"/>
            <a:ext cx="5282215" cy="830997"/>
          </a:xfrm>
          <a:prstGeom prst="rect">
            <a:avLst/>
          </a:prstGeom>
        </p:spPr>
        <p:txBody>
          <a:bodyPr wrap="none">
            <a:spAutoFit/>
          </a:bodyPr>
          <a:lstStyle/>
          <a:p>
            <a:r>
              <a:rPr lang="en-US" sz="4800" dirty="0" smtClean="0">
                <a:solidFill>
                  <a:srgbClr val="6A4A3C"/>
                </a:solidFill>
                <a:latin typeface="Candara" pitchFamily="34" charset="0"/>
              </a:rPr>
              <a:t>like what you’d see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52800" y="4953000"/>
            <a:ext cx="1079142" cy="769441"/>
          </a:xfrm>
          <a:prstGeom prst="rect">
            <a:avLst/>
          </a:prstGeom>
          <a:noFill/>
        </p:spPr>
        <p:txBody>
          <a:bodyPr wrap="none" rtlCol="0">
            <a:spAutoFit/>
          </a:bodyPr>
          <a:lstStyle/>
          <a:p>
            <a:r>
              <a:rPr lang="en-US" sz="4400" dirty="0" smtClean="0">
                <a:latin typeface="Candara" pitchFamily="34" charset="0"/>
              </a:rPr>
              <a:t>and</a:t>
            </a:r>
            <a:endParaRPr lang="en-US" sz="4400" dirty="0">
              <a:latin typeface="Candara" pitchFamily="34" charset="0"/>
            </a:endParaRPr>
          </a:p>
        </p:txBody>
      </p:sp>
      <p:sp>
        <p:nvSpPr>
          <p:cNvPr id="6" name="Rectangle 5"/>
          <p:cNvSpPr/>
          <p:nvPr/>
        </p:nvSpPr>
        <p:spPr>
          <a:xfrm>
            <a:off x="3294322" y="5313402"/>
            <a:ext cx="5918608" cy="1323439"/>
          </a:xfrm>
          <a:prstGeom prst="rect">
            <a:avLst/>
          </a:prstGeom>
        </p:spPr>
        <p:txBody>
          <a:bodyPr wrap="none">
            <a:spAutoFit/>
          </a:bodyPr>
          <a:lstStyle/>
          <a:p>
            <a:pPr lvl="0"/>
            <a:r>
              <a:rPr lang="en-US" sz="8000" dirty="0" smtClean="0">
                <a:solidFill>
                  <a:srgbClr val="6A4A3C"/>
                </a:solidFill>
                <a:latin typeface="Candara" pitchFamily="34" charset="0"/>
              </a:rPr>
              <a:t>They come…</a:t>
            </a:r>
            <a:endParaRPr lang="en-US" sz="8000" dirty="0">
              <a:solidFill>
                <a:srgbClr val="6A4A3C"/>
              </a:solidFill>
              <a:latin typeface="Candar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057400"/>
            <a:ext cx="5029200" cy="769441"/>
          </a:xfrm>
          <a:prstGeom prst="rect">
            <a:avLst/>
          </a:prstGeom>
          <a:noFill/>
        </p:spPr>
        <p:txBody>
          <a:bodyPr wrap="square" rtlCol="0">
            <a:spAutoFit/>
          </a:bodyPr>
          <a:lstStyle/>
          <a:p>
            <a:pPr algn="ctr"/>
            <a:r>
              <a:rPr lang="en-US" sz="4400" dirty="0" smtClean="0">
                <a:latin typeface="Candara" pitchFamily="34" charset="0"/>
              </a:rPr>
              <a:t>Photos didn’t really</a:t>
            </a:r>
            <a:endParaRPr lang="en-US" sz="4400" dirty="0">
              <a:latin typeface="Candara" pitchFamily="34" charset="0"/>
            </a:endParaRPr>
          </a:p>
        </p:txBody>
      </p:sp>
      <p:sp>
        <p:nvSpPr>
          <p:cNvPr id="4" name="Rectangle 3"/>
          <p:cNvSpPr/>
          <p:nvPr/>
        </p:nvSpPr>
        <p:spPr>
          <a:xfrm>
            <a:off x="4724400" y="1676400"/>
            <a:ext cx="4302781" cy="1323439"/>
          </a:xfrm>
          <a:prstGeom prst="rect">
            <a:avLst/>
          </a:prstGeom>
        </p:spPr>
        <p:txBody>
          <a:bodyPr wrap="none">
            <a:spAutoFit/>
          </a:bodyPr>
          <a:lstStyle/>
          <a:p>
            <a:r>
              <a:rPr lang="en-US" sz="8000" dirty="0" smtClean="0">
                <a:solidFill>
                  <a:srgbClr val="6A4A3C"/>
                </a:solidFill>
                <a:latin typeface="Candara" pitchFamily="34" charset="0"/>
              </a:rPr>
              <a:t>come out</a:t>
            </a:r>
            <a:endParaRPr lang="en-US" sz="3200" dirty="0"/>
          </a:p>
        </p:txBody>
      </p:sp>
      <p:sp>
        <p:nvSpPr>
          <p:cNvPr id="5" name="Rectangle 4"/>
          <p:cNvSpPr/>
          <p:nvPr/>
        </p:nvSpPr>
        <p:spPr>
          <a:xfrm>
            <a:off x="152400" y="2590800"/>
            <a:ext cx="3718197" cy="1200329"/>
          </a:xfrm>
          <a:prstGeom prst="rect">
            <a:avLst/>
          </a:prstGeom>
        </p:spPr>
        <p:txBody>
          <a:bodyPr wrap="none">
            <a:spAutoFit/>
          </a:bodyPr>
          <a:lstStyle/>
          <a:p>
            <a:r>
              <a:rPr lang="en-US" sz="7200" b="1" dirty="0" smtClean="0">
                <a:solidFill>
                  <a:srgbClr val="6A4A3C"/>
                </a:solidFill>
                <a:latin typeface="Candara" pitchFamily="34" charset="0"/>
              </a:rPr>
              <a:t>EXACTLY</a:t>
            </a:r>
            <a:endParaRPr lang="en-US" sz="2800" b="1" dirty="0"/>
          </a:p>
        </p:txBody>
      </p:sp>
      <p:sp>
        <p:nvSpPr>
          <p:cNvPr id="6" name="Rectangle 5"/>
          <p:cNvSpPr/>
          <p:nvPr/>
        </p:nvSpPr>
        <p:spPr>
          <a:xfrm>
            <a:off x="76200" y="3494782"/>
            <a:ext cx="9144000" cy="1077218"/>
          </a:xfrm>
          <a:prstGeom prst="rect">
            <a:avLst/>
          </a:prstGeom>
        </p:spPr>
        <p:txBody>
          <a:bodyPr wrap="square">
            <a:spAutoFit/>
          </a:bodyPr>
          <a:lstStyle/>
          <a:p>
            <a:pPr algn="ctr"/>
            <a:r>
              <a:rPr lang="en-US" sz="6400" dirty="0" smtClean="0">
                <a:solidFill>
                  <a:srgbClr val="6A4A3C"/>
                </a:solidFill>
                <a:latin typeface="Candara" pitchFamily="34" charset="0"/>
              </a:rPr>
              <a:t>in the viewfinder though.</a:t>
            </a:r>
            <a:endParaRPr lang="en-US" sz="6400" dirty="0"/>
          </a:p>
        </p:txBody>
      </p:sp>
      <p:sp>
        <p:nvSpPr>
          <p:cNvPr id="7" name="Rectangle 6"/>
          <p:cNvSpPr/>
          <p:nvPr/>
        </p:nvSpPr>
        <p:spPr>
          <a:xfrm>
            <a:off x="3861785" y="2826603"/>
            <a:ext cx="5282215" cy="830997"/>
          </a:xfrm>
          <a:prstGeom prst="rect">
            <a:avLst/>
          </a:prstGeom>
        </p:spPr>
        <p:txBody>
          <a:bodyPr wrap="none">
            <a:spAutoFit/>
          </a:bodyPr>
          <a:lstStyle/>
          <a:p>
            <a:r>
              <a:rPr lang="en-US" sz="4800" dirty="0" smtClean="0">
                <a:solidFill>
                  <a:srgbClr val="6A4A3C"/>
                </a:solidFill>
                <a:latin typeface="Candara" pitchFamily="34" charset="0"/>
              </a:rPr>
              <a:t>like what you’d see </a:t>
            </a:r>
            <a:endParaRPr lang="en-US" sz="1600"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C:\Documents and Settings\jesreal.arcillas\My Documents\ArtDealers Presentation\History of Photography Images\Shocked Girl.jpg">
            <a:hlinkClick r:id="rId2"/>
          </p:cNvPr>
          <p:cNvPicPr>
            <a:picLocks noChangeAspect="1" noChangeArrowheads="1"/>
          </p:cNvPicPr>
          <p:nvPr/>
        </p:nvPicPr>
        <p:blipFill>
          <a:blip r:embed="rId3" cstate="print">
            <a:grayscl/>
          </a:blip>
          <a:srcRect/>
          <a:stretch>
            <a:fillRect/>
          </a:stretch>
        </p:blipFill>
        <p:spPr bwMode="auto">
          <a:xfrm>
            <a:off x="533400" y="609600"/>
            <a:ext cx="3804642" cy="4728099"/>
          </a:xfrm>
          <a:prstGeom prst="rect">
            <a:avLst/>
          </a:prstGeom>
          <a:ln>
            <a:noFill/>
          </a:ln>
          <a:effectLst>
            <a:softEdge rad="112500"/>
          </a:effectLst>
        </p:spPr>
      </p:pic>
      <p:sp>
        <p:nvSpPr>
          <p:cNvPr id="3" name="Rounded Rectangular Callout 2"/>
          <p:cNvSpPr/>
          <p:nvPr/>
        </p:nvSpPr>
        <p:spPr>
          <a:xfrm>
            <a:off x="4876800" y="762000"/>
            <a:ext cx="3962400" cy="2514600"/>
          </a:xfrm>
          <a:prstGeom prst="wedgeRoundRectCallout">
            <a:avLst>
              <a:gd name="adj1" fmla="val -62405"/>
              <a:gd name="adj2" fmla="val 34201"/>
              <a:gd name="adj3" fmla="val 16667"/>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smtClean="0">
                <a:solidFill>
                  <a:schemeClr val="tx1"/>
                </a:solidFill>
                <a:latin typeface="Candara" pitchFamily="34" charset="0"/>
              </a:rPr>
              <a:t>What happened to my picture???</a:t>
            </a:r>
            <a:endParaRPr lang="en-US" sz="4800" b="1" dirty="0">
              <a:solidFill>
                <a:schemeClr val="tx1"/>
              </a:solidFill>
              <a:latin typeface="Candara"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747" y="2667000"/>
            <a:ext cx="2672527" cy="1446550"/>
          </a:xfrm>
          <a:prstGeom prst="rect">
            <a:avLst/>
          </a:prstGeom>
          <a:noFill/>
        </p:spPr>
        <p:txBody>
          <a:bodyPr wrap="none" rtlCol="0">
            <a:spAutoFit/>
          </a:bodyPr>
          <a:lstStyle/>
          <a:p>
            <a:pPr algn="ctr"/>
            <a:r>
              <a:rPr lang="en-US" sz="8800" dirty="0" smtClean="0">
                <a:solidFill>
                  <a:schemeClr val="bg1"/>
                </a:solidFill>
                <a:latin typeface="Candara" pitchFamily="34" charset="0"/>
              </a:rPr>
              <a:t>SO…</a:t>
            </a:r>
            <a:endParaRPr lang="en-US" sz="8800" dirty="0">
              <a:solidFill>
                <a:schemeClr val="bg1"/>
              </a:solidFill>
              <a:latin typeface="Candara"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descr="C:\Documents and Settings\jesreal.arcillas\My Documents\ArtDealers Presentation\History of Photography Images\Asahiflex_IIB_IGP3456.jpg">
            <a:hlinkClick r:id="rId2"/>
          </p:cNvPr>
          <p:cNvPicPr>
            <a:picLocks noChangeAspect="1" noChangeArrowheads="1"/>
          </p:cNvPicPr>
          <p:nvPr/>
        </p:nvPicPr>
        <p:blipFill>
          <a:blip r:embed="rId3" cstate="print"/>
          <a:srcRect/>
          <a:stretch>
            <a:fillRect/>
          </a:stretch>
        </p:blipFill>
        <p:spPr bwMode="auto">
          <a:xfrm>
            <a:off x="609600" y="2362200"/>
            <a:ext cx="4327172" cy="2895600"/>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2" name="TextBox 1"/>
          <p:cNvSpPr txBox="1"/>
          <p:nvPr/>
        </p:nvSpPr>
        <p:spPr>
          <a:xfrm>
            <a:off x="533400" y="304800"/>
            <a:ext cx="7467600" cy="1015663"/>
          </a:xfrm>
          <a:prstGeom prst="rect">
            <a:avLst/>
          </a:prstGeom>
          <a:noFill/>
        </p:spPr>
        <p:txBody>
          <a:bodyPr wrap="square" rtlCol="0">
            <a:spAutoFit/>
          </a:bodyPr>
          <a:lstStyle/>
          <a:p>
            <a:r>
              <a:rPr lang="en-US" sz="6000" dirty="0" smtClean="0">
                <a:latin typeface="Castellar" pitchFamily="18" charset="0"/>
              </a:rPr>
              <a:t>SLR CAMERAS</a:t>
            </a:r>
            <a:endParaRPr lang="en-US" sz="6000" dirty="0">
              <a:latin typeface="Castellar" pitchFamily="18" charset="0"/>
            </a:endParaRPr>
          </a:p>
        </p:txBody>
      </p:sp>
      <p:sp>
        <p:nvSpPr>
          <p:cNvPr id="5" name="TextBox 4"/>
          <p:cNvSpPr txBox="1"/>
          <p:nvPr/>
        </p:nvSpPr>
        <p:spPr>
          <a:xfrm>
            <a:off x="6705600" y="685800"/>
            <a:ext cx="1600200" cy="400110"/>
          </a:xfrm>
          <a:prstGeom prst="rect">
            <a:avLst/>
          </a:prstGeom>
          <a:solidFill>
            <a:schemeClr val="tx1"/>
          </a:solidFill>
        </p:spPr>
        <p:txBody>
          <a:bodyPr wrap="square" rtlCol="0">
            <a:spAutoFit/>
          </a:bodyPr>
          <a:lstStyle/>
          <a:p>
            <a:pPr algn="ctr"/>
            <a:r>
              <a:rPr lang="en-US" sz="2000" dirty="0" smtClean="0">
                <a:solidFill>
                  <a:schemeClr val="bg1"/>
                </a:solidFill>
                <a:latin typeface="Candara" pitchFamily="34" charset="0"/>
              </a:rPr>
              <a:t>TIME: (1948)</a:t>
            </a:r>
            <a:endParaRPr lang="en-US" sz="2000" dirty="0">
              <a:solidFill>
                <a:schemeClr val="bg1"/>
              </a:solidFill>
              <a:latin typeface="Candara" pitchFamily="34" charset="0"/>
            </a:endParaRPr>
          </a:p>
        </p:txBody>
      </p:sp>
      <p:sp>
        <p:nvSpPr>
          <p:cNvPr id="6" name="TextBox 5"/>
          <p:cNvSpPr txBox="1"/>
          <p:nvPr/>
        </p:nvSpPr>
        <p:spPr>
          <a:xfrm>
            <a:off x="2819400" y="1143000"/>
            <a:ext cx="3581400" cy="769441"/>
          </a:xfrm>
          <a:prstGeom prst="rect">
            <a:avLst/>
          </a:prstGeom>
          <a:noFill/>
        </p:spPr>
        <p:txBody>
          <a:bodyPr wrap="square" rtlCol="0">
            <a:spAutoFit/>
          </a:bodyPr>
          <a:lstStyle/>
          <a:p>
            <a:r>
              <a:rPr lang="en-US" sz="4400" dirty="0" smtClean="0">
                <a:latin typeface="Candara" pitchFamily="34" charset="0"/>
              </a:rPr>
              <a:t>were created.</a:t>
            </a:r>
            <a:endParaRPr lang="en-US" sz="4400" dirty="0">
              <a:latin typeface="Candar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descr="C:\Documents and Settings\jesreal.arcillas\My Documents\ArtDealers Presentation\History of Photography Images\Asahiflex_IIB_IGP3456.jpg">
            <a:hlinkClick r:id="rId2"/>
          </p:cNvPr>
          <p:cNvPicPr>
            <a:picLocks noChangeAspect="1" noChangeArrowheads="1"/>
          </p:cNvPicPr>
          <p:nvPr/>
        </p:nvPicPr>
        <p:blipFill>
          <a:blip r:embed="rId3" cstate="print"/>
          <a:srcRect/>
          <a:stretch>
            <a:fillRect/>
          </a:stretch>
        </p:blipFill>
        <p:spPr bwMode="auto">
          <a:xfrm>
            <a:off x="609600" y="2362200"/>
            <a:ext cx="4327172" cy="2895600"/>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2" name="TextBox 1"/>
          <p:cNvSpPr txBox="1"/>
          <p:nvPr/>
        </p:nvSpPr>
        <p:spPr>
          <a:xfrm>
            <a:off x="533400" y="304800"/>
            <a:ext cx="7467600" cy="1015663"/>
          </a:xfrm>
          <a:prstGeom prst="rect">
            <a:avLst/>
          </a:prstGeom>
          <a:noFill/>
        </p:spPr>
        <p:txBody>
          <a:bodyPr wrap="square" rtlCol="0">
            <a:spAutoFit/>
          </a:bodyPr>
          <a:lstStyle/>
          <a:p>
            <a:r>
              <a:rPr lang="en-US" sz="6000" dirty="0" smtClean="0">
                <a:latin typeface="Castellar" pitchFamily="18" charset="0"/>
              </a:rPr>
              <a:t>SLR CAMERAS</a:t>
            </a:r>
            <a:endParaRPr lang="en-US" sz="6000" dirty="0">
              <a:latin typeface="Castellar" pitchFamily="18" charset="0"/>
            </a:endParaRPr>
          </a:p>
        </p:txBody>
      </p:sp>
      <p:sp>
        <p:nvSpPr>
          <p:cNvPr id="5" name="TextBox 4"/>
          <p:cNvSpPr txBox="1"/>
          <p:nvPr/>
        </p:nvSpPr>
        <p:spPr>
          <a:xfrm>
            <a:off x="6705600" y="685800"/>
            <a:ext cx="1600200" cy="400110"/>
          </a:xfrm>
          <a:prstGeom prst="rect">
            <a:avLst/>
          </a:prstGeom>
          <a:solidFill>
            <a:schemeClr val="tx1"/>
          </a:solidFill>
        </p:spPr>
        <p:txBody>
          <a:bodyPr wrap="square" rtlCol="0">
            <a:spAutoFit/>
          </a:bodyPr>
          <a:lstStyle/>
          <a:p>
            <a:pPr algn="ctr"/>
            <a:r>
              <a:rPr lang="en-US" sz="2000" dirty="0" smtClean="0">
                <a:solidFill>
                  <a:schemeClr val="bg1"/>
                </a:solidFill>
                <a:latin typeface="Candara" pitchFamily="34" charset="0"/>
              </a:rPr>
              <a:t>TIME: (1948)</a:t>
            </a:r>
            <a:endParaRPr lang="en-US" sz="2000" dirty="0">
              <a:solidFill>
                <a:schemeClr val="bg1"/>
              </a:solidFill>
              <a:latin typeface="Candara" pitchFamily="34" charset="0"/>
            </a:endParaRPr>
          </a:p>
        </p:txBody>
      </p:sp>
      <p:sp>
        <p:nvSpPr>
          <p:cNvPr id="6" name="TextBox 5"/>
          <p:cNvSpPr txBox="1"/>
          <p:nvPr/>
        </p:nvSpPr>
        <p:spPr>
          <a:xfrm>
            <a:off x="2819400" y="1143000"/>
            <a:ext cx="3581400" cy="769441"/>
          </a:xfrm>
          <a:prstGeom prst="rect">
            <a:avLst/>
          </a:prstGeom>
          <a:noFill/>
        </p:spPr>
        <p:txBody>
          <a:bodyPr wrap="square" rtlCol="0">
            <a:spAutoFit/>
          </a:bodyPr>
          <a:lstStyle/>
          <a:p>
            <a:r>
              <a:rPr lang="en-US" sz="4400" dirty="0" smtClean="0">
                <a:latin typeface="Candara" pitchFamily="34" charset="0"/>
              </a:rPr>
              <a:t>were created.</a:t>
            </a:r>
            <a:endParaRPr lang="en-US" sz="4400" dirty="0">
              <a:latin typeface="Candara" pitchFamily="34" charset="0"/>
            </a:endParaRPr>
          </a:p>
        </p:txBody>
      </p:sp>
      <p:grpSp>
        <p:nvGrpSpPr>
          <p:cNvPr id="3" name="Group 14"/>
          <p:cNvGrpSpPr/>
          <p:nvPr/>
        </p:nvGrpSpPr>
        <p:grpSpPr>
          <a:xfrm>
            <a:off x="5029200" y="2590800"/>
            <a:ext cx="4114800" cy="2469177"/>
            <a:chOff x="4724400" y="1569423"/>
            <a:chExt cx="4114800" cy="2469177"/>
          </a:xfrm>
        </p:grpSpPr>
        <p:sp>
          <p:nvSpPr>
            <p:cNvPr id="9" name="TextBox 8"/>
            <p:cNvSpPr txBox="1"/>
            <p:nvPr/>
          </p:nvSpPr>
          <p:spPr>
            <a:xfrm>
              <a:off x="4876800" y="1721823"/>
              <a:ext cx="2514600" cy="523220"/>
            </a:xfrm>
            <a:prstGeom prst="rect">
              <a:avLst/>
            </a:prstGeom>
            <a:noFill/>
          </p:spPr>
          <p:txBody>
            <a:bodyPr wrap="square" rtlCol="0">
              <a:spAutoFit/>
            </a:bodyPr>
            <a:lstStyle/>
            <a:p>
              <a:r>
                <a:rPr lang="en-US" sz="2800" dirty="0" smtClean="0">
                  <a:latin typeface="Candara" pitchFamily="34" charset="0"/>
                </a:rPr>
                <a:t>which were the</a:t>
              </a:r>
              <a:endParaRPr lang="en-US" sz="2800" dirty="0">
                <a:latin typeface="Candara" pitchFamily="34" charset="0"/>
              </a:endParaRPr>
            </a:p>
          </p:txBody>
        </p:sp>
        <p:sp>
          <p:nvSpPr>
            <p:cNvPr id="10" name="TextBox 9"/>
            <p:cNvSpPr txBox="1"/>
            <p:nvPr/>
          </p:nvSpPr>
          <p:spPr>
            <a:xfrm>
              <a:off x="4876800" y="1874223"/>
              <a:ext cx="3810000" cy="1107996"/>
            </a:xfrm>
            <a:prstGeom prst="rect">
              <a:avLst/>
            </a:prstGeom>
            <a:noFill/>
          </p:spPr>
          <p:txBody>
            <a:bodyPr wrap="square" rtlCol="0">
              <a:spAutoFit/>
            </a:bodyPr>
            <a:lstStyle/>
            <a:p>
              <a:pPr algn="ctr"/>
              <a:r>
                <a:rPr lang="en-US" sz="6600" dirty="0" smtClean="0">
                  <a:latin typeface="Candara" pitchFamily="34" charset="0"/>
                </a:rPr>
                <a:t>WYSIWYG</a:t>
              </a:r>
              <a:endParaRPr lang="en-US" sz="6600" dirty="0">
                <a:latin typeface="Candara" pitchFamily="34" charset="0"/>
              </a:endParaRPr>
            </a:p>
          </p:txBody>
        </p:sp>
        <p:sp>
          <p:nvSpPr>
            <p:cNvPr id="12" name="TextBox 11"/>
            <p:cNvSpPr txBox="1"/>
            <p:nvPr/>
          </p:nvSpPr>
          <p:spPr>
            <a:xfrm>
              <a:off x="4724400" y="2712423"/>
              <a:ext cx="4114800" cy="430887"/>
            </a:xfrm>
            <a:prstGeom prst="rect">
              <a:avLst/>
            </a:prstGeom>
            <a:noFill/>
          </p:spPr>
          <p:txBody>
            <a:bodyPr wrap="square" rtlCol="0">
              <a:spAutoFit/>
            </a:bodyPr>
            <a:lstStyle/>
            <a:p>
              <a:pPr algn="ctr"/>
              <a:r>
                <a:rPr lang="en-US" sz="2200" dirty="0" smtClean="0">
                  <a:latin typeface="Candara" pitchFamily="34" charset="0"/>
                </a:rPr>
                <a:t>(What you see is what you get)</a:t>
              </a:r>
              <a:endParaRPr lang="en-US" sz="2200" dirty="0">
                <a:latin typeface="Candara" pitchFamily="34" charset="0"/>
              </a:endParaRPr>
            </a:p>
          </p:txBody>
        </p:sp>
        <p:sp>
          <p:nvSpPr>
            <p:cNvPr id="13" name="TextBox 12"/>
            <p:cNvSpPr txBox="1"/>
            <p:nvPr/>
          </p:nvSpPr>
          <p:spPr>
            <a:xfrm>
              <a:off x="7162800" y="1569423"/>
              <a:ext cx="1524000" cy="707886"/>
            </a:xfrm>
            <a:prstGeom prst="rect">
              <a:avLst/>
            </a:prstGeom>
            <a:noFill/>
          </p:spPr>
          <p:txBody>
            <a:bodyPr wrap="square" rtlCol="0">
              <a:spAutoFit/>
            </a:bodyPr>
            <a:lstStyle/>
            <a:p>
              <a:pPr algn="ctr"/>
              <a:r>
                <a:rPr lang="en-US" sz="4000" dirty="0" smtClean="0">
                  <a:latin typeface="Candara" pitchFamily="34" charset="0"/>
                </a:rPr>
                <a:t>FIRST</a:t>
              </a:r>
              <a:endParaRPr lang="en-US" sz="4000" dirty="0">
                <a:latin typeface="Candara" pitchFamily="34" charset="0"/>
              </a:endParaRPr>
            </a:p>
          </p:txBody>
        </p:sp>
        <p:sp>
          <p:nvSpPr>
            <p:cNvPr id="14" name="TextBox 13"/>
            <p:cNvSpPr txBox="1"/>
            <p:nvPr/>
          </p:nvSpPr>
          <p:spPr>
            <a:xfrm>
              <a:off x="4724400" y="2899827"/>
              <a:ext cx="4114800" cy="1138773"/>
            </a:xfrm>
            <a:prstGeom prst="rect">
              <a:avLst/>
            </a:prstGeom>
            <a:noFill/>
          </p:spPr>
          <p:txBody>
            <a:bodyPr wrap="square" rtlCol="0">
              <a:spAutoFit/>
            </a:bodyPr>
            <a:lstStyle/>
            <a:p>
              <a:pPr algn="ctr"/>
              <a:r>
                <a:rPr lang="en-US" sz="6800" dirty="0" smtClean="0">
                  <a:latin typeface="Candara" pitchFamily="34" charset="0"/>
                </a:rPr>
                <a:t>CAMERAS</a:t>
              </a:r>
              <a:endParaRPr lang="en-US" sz="6800" dirty="0">
                <a:latin typeface="Candara"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 y="2362200"/>
            <a:ext cx="9143980" cy="1754326"/>
          </a:xfrm>
          <a:prstGeom prst="rect">
            <a:avLst/>
          </a:prstGeom>
          <a:noFill/>
        </p:spPr>
        <p:txBody>
          <a:bodyPr wrap="square" rtlCol="0">
            <a:spAutoFit/>
          </a:bodyPr>
          <a:lstStyle/>
          <a:p>
            <a:pPr algn="ctr"/>
            <a:r>
              <a:rPr lang="en-US" sz="5400" dirty="0" smtClean="0">
                <a:solidFill>
                  <a:srgbClr val="EDC951"/>
                </a:solidFill>
                <a:latin typeface="Candara" pitchFamily="34" charset="0"/>
              </a:rPr>
              <a:t>Everything was going well for our photographers, </a:t>
            </a:r>
            <a:endParaRPr lang="en-US" sz="5400" dirty="0">
              <a:solidFill>
                <a:srgbClr val="EDC951"/>
              </a:solidFill>
              <a:latin typeface="Candar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 y="2590800"/>
            <a:ext cx="9143980" cy="1323439"/>
          </a:xfrm>
          <a:prstGeom prst="rect">
            <a:avLst/>
          </a:prstGeom>
          <a:noFill/>
        </p:spPr>
        <p:txBody>
          <a:bodyPr wrap="square" rtlCol="0">
            <a:spAutoFit/>
          </a:bodyPr>
          <a:lstStyle/>
          <a:p>
            <a:pPr algn="ctr"/>
            <a:r>
              <a:rPr lang="en-US" sz="8000" dirty="0" smtClean="0">
                <a:solidFill>
                  <a:srgbClr val="EDC951"/>
                </a:solidFill>
                <a:latin typeface="Candara" pitchFamily="34" charset="0"/>
              </a:rPr>
              <a:t>UNTIL…</a:t>
            </a:r>
            <a:endParaRPr lang="en-US" sz="8000" dirty="0">
              <a:solidFill>
                <a:srgbClr val="EDC951"/>
              </a:solidFill>
              <a:latin typeface="Candar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4" name="TextBox 3"/>
          <p:cNvSpPr txBox="1"/>
          <p:nvPr/>
        </p:nvSpPr>
        <p:spPr>
          <a:xfrm>
            <a:off x="457200" y="628471"/>
            <a:ext cx="8229600" cy="1200329"/>
          </a:xfrm>
          <a:prstGeom prst="rect">
            <a:avLst/>
          </a:prstGeom>
          <a:noFill/>
        </p:spPr>
        <p:txBody>
          <a:bodyPr wrap="square" rtlCol="0">
            <a:spAutoFit/>
          </a:bodyPr>
          <a:lstStyle/>
          <a:p>
            <a:pPr algn="ctr"/>
            <a:r>
              <a:rPr lang="en-US" sz="7200" dirty="0" smtClean="0">
                <a:solidFill>
                  <a:schemeClr val="accent6">
                    <a:lumMod val="85000"/>
                  </a:schemeClr>
                </a:solidFill>
                <a:effectLst>
                  <a:reflection blurRad="6350" stA="55000" endA="300" endPos="45500" dir="5400000" sy="-100000" algn="bl" rotWithShape="0"/>
                </a:effectLst>
                <a:latin typeface="Bauhaus 93" pitchFamily="82" charset="0"/>
              </a:rPr>
              <a:t>DIGITAL CAMERAS</a:t>
            </a:r>
            <a:endParaRPr lang="en-US" sz="7200" dirty="0">
              <a:solidFill>
                <a:schemeClr val="accent6">
                  <a:lumMod val="85000"/>
                </a:schemeClr>
              </a:solidFill>
              <a:effectLst>
                <a:reflection blurRad="6350" stA="55000" endA="300" endPos="45500" dir="5400000" sy="-100000" algn="bl" rotWithShape="0"/>
              </a:effectLst>
              <a:latin typeface="Bauhaus 93" pitchFamily="82" charset="0"/>
            </a:endParaRPr>
          </a:p>
        </p:txBody>
      </p:sp>
      <p:sp>
        <p:nvSpPr>
          <p:cNvPr id="5" name="TextBox 4"/>
          <p:cNvSpPr txBox="1"/>
          <p:nvPr/>
        </p:nvSpPr>
        <p:spPr>
          <a:xfrm>
            <a:off x="6781800" y="304800"/>
            <a:ext cx="1600200" cy="400110"/>
          </a:xfrm>
          <a:prstGeom prst="rect">
            <a:avLst/>
          </a:prstGeom>
          <a:solidFill>
            <a:schemeClr val="accent6">
              <a:lumMod val="85000"/>
            </a:schemeClr>
          </a:solidFill>
          <a:effectLst>
            <a:glow rad="101600">
              <a:schemeClr val="accent6">
                <a:satMod val="175000"/>
                <a:alpha val="40000"/>
              </a:schemeClr>
            </a:glow>
          </a:effectLst>
        </p:spPr>
        <p:txBody>
          <a:bodyPr wrap="square" rtlCol="0">
            <a:spAutoFit/>
          </a:bodyPr>
          <a:lstStyle/>
          <a:p>
            <a:pPr algn="ctr"/>
            <a:r>
              <a:rPr lang="en-US" sz="2000" dirty="0" smtClean="0">
                <a:solidFill>
                  <a:srgbClr val="000000"/>
                </a:solidFill>
                <a:latin typeface="Berlin Sans FB Demi" pitchFamily="34" charset="0"/>
              </a:rPr>
              <a:t>TIME: (1991)</a:t>
            </a:r>
            <a:endParaRPr lang="en-US" sz="2000" dirty="0">
              <a:solidFill>
                <a:srgbClr val="000000"/>
              </a:solidFill>
              <a:latin typeface="Berlin Sans FB Demi" pitchFamily="34" charset="0"/>
            </a:endParaRPr>
          </a:p>
        </p:txBody>
      </p:sp>
      <p:pic>
        <p:nvPicPr>
          <p:cNvPr id="1026" name="Picture 2" descr="C:\Documents and Settings\jesreal.arcillas\My Documents\ArtDealers Presentation\History of Photography Images\First Digital Camera.jpg">
            <a:hlinkClick r:id="rId2"/>
          </p:cNvPr>
          <p:cNvPicPr>
            <a:picLocks noChangeAspect="1" noChangeArrowheads="1"/>
          </p:cNvPicPr>
          <p:nvPr/>
        </p:nvPicPr>
        <p:blipFill>
          <a:blip r:embed="rId3" cstate="print"/>
          <a:srcRect/>
          <a:stretch>
            <a:fillRect/>
          </a:stretch>
        </p:blipFill>
        <p:spPr bwMode="auto">
          <a:xfrm rot="21094081">
            <a:off x="547166" y="2019062"/>
            <a:ext cx="3822192" cy="2548128"/>
          </a:xfrm>
          <a:prstGeom prst="rect">
            <a:avLst/>
          </a:prstGeom>
          <a:ln>
            <a:noFill/>
          </a:ln>
          <a:effectLst>
            <a:softEdge rad="112500"/>
          </a:effectLst>
        </p:spPr>
      </p:pic>
      <p:pic>
        <p:nvPicPr>
          <p:cNvPr id="1027" name="Picture 3" descr="C:\Documents and Settings\jesreal.arcillas\My Documents\ArtDealers Presentation\History of Photography Images\Kodak Easyshare CX4300.jpg">
            <a:hlinkClick r:id="rId2"/>
          </p:cNvPr>
          <p:cNvPicPr>
            <a:picLocks noChangeAspect="1" noChangeArrowheads="1"/>
          </p:cNvPicPr>
          <p:nvPr/>
        </p:nvPicPr>
        <p:blipFill>
          <a:blip r:embed="rId4" cstate="print"/>
          <a:srcRect/>
          <a:stretch>
            <a:fillRect/>
          </a:stretch>
        </p:blipFill>
        <p:spPr bwMode="auto">
          <a:xfrm rot="718350">
            <a:off x="5174797" y="2214536"/>
            <a:ext cx="3244231" cy="2478593"/>
          </a:xfrm>
          <a:prstGeom prst="rect">
            <a:avLst/>
          </a:prstGeom>
          <a:ln>
            <a:noFill/>
          </a:ln>
          <a:effectLst>
            <a:softEdge rad="112500"/>
          </a:effectLst>
        </p:spPr>
      </p:pic>
      <p:sp>
        <p:nvSpPr>
          <p:cNvPr id="8" name="Rectangle 7"/>
          <p:cNvSpPr/>
          <p:nvPr/>
        </p:nvSpPr>
        <p:spPr>
          <a:xfrm>
            <a:off x="914400" y="4734580"/>
            <a:ext cx="3147015" cy="523220"/>
          </a:xfrm>
          <a:prstGeom prst="rect">
            <a:avLst/>
          </a:prstGeom>
        </p:spPr>
        <p:txBody>
          <a:bodyPr wrap="none">
            <a:spAutoFit/>
          </a:bodyPr>
          <a:lstStyle/>
          <a:p>
            <a:pPr lvl="0" algn="ctr"/>
            <a:r>
              <a:rPr lang="en-US" sz="2800" dirty="0" smtClean="0">
                <a:solidFill>
                  <a:schemeClr val="accent6">
                    <a:lumMod val="85000"/>
                  </a:schemeClr>
                </a:solidFill>
                <a:latin typeface="Berlin Sans FB" pitchFamily="34" charset="0"/>
              </a:rPr>
              <a:t>Which have greatly</a:t>
            </a:r>
            <a:endParaRPr lang="en-US" sz="2800" dirty="0">
              <a:solidFill>
                <a:schemeClr val="accent6">
                  <a:lumMod val="85000"/>
                </a:schemeClr>
              </a:solidFill>
              <a:latin typeface="Berlin Sans FB" pitchFamily="34" charset="0"/>
            </a:endParaRPr>
          </a:p>
        </p:txBody>
      </p:sp>
      <p:sp>
        <p:nvSpPr>
          <p:cNvPr id="9" name="Rectangle 8"/>
          <p:cNvSpPr/>
          <p:nvPr/>
        </p:nvSpPr>
        <p:spPr>
          <a:xfrm>
            <a:off x="2438400" y="5029200"/>
            <a:ext cx="3650358" cy="923330"/>
          </a:xfrm>
          <a:prstGeom prst="rect">
            <a:avLst/>
          </a:prstGeom>
        </p:spPr>
        <p:txBody>
          <a:bodyPr wrap="none">
            <a:spAutoFit/>
          </a:bodyPr>
          <a:lstStyle/>
          <a:p>
            <a:r>
              <a:rPr lang="en-US" sz="5400" b="1" dirty="0" smtClean="0">
                <a:solidFill>
                  <a:srgbClr val="FFFFFF">
                    <a:lumMod val="85000"/>
                  </a:srgbClr>
                </a:solidFill>
                <a:latin typeface="Berlin Sans FB" pitchFamily="34" charset="0"/>
              </a:rPr>
              <a:t>CHANGED</a:t>
            </a:r>
            <a:endParaRPr lang="en-US" sz="5400" b="1" dirty="0"/>
          </a:p>
        </p:txBody>
      </p:sp>
      <p:sp>
        <p:nvSpPr>
          <p:cNvPr id="10" name="Rectangle 9"/>
          <p:cNvSpPr/>
          <p:nvPr/>
        </p:nvSpPr>
        <p:spPr>
          <a:xfrm>
            <a:off x="4501438" y="5638800"/>
            <a:ext cx="3651962" cy="523220"/>
          </a:xfrm>
          <a:prstGeom prst="rect">
            <a:avLst/>
          </a:prstGeom>
        </p:spPr>
        <p:txBody>
          <a:bodyPr wrap="none">
            <a:spAutoFit/>
          </a:bodyPr>
          <a:lstStyle/>
          <a:p>
            <a:r>
              <a:rPr lang="en-US" sz="2800" dirty="0" smtClean="0">
                <a:solidFill>
                  <a:srgbClr val="FFFFFF">
                    <a:lumMod val="85000"/>
                  </a:srgbClr>
                </a:solidFill>
                <a:latin typeface="Berlin Sans FB" pitchFamily="34" charset="0"/>
              </a:rPr>
              <a:t>the way cameras work.</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8" name="Rectangle 7"/>
          <p:cNvSpPr/>
          <p:nvPr/>
        </p:nvSpPr>
        <p:spPr>
          <a:xfrm>
            <a:off x="152400" y="1981200"/>
            <a:ext cx="4597734" cy="923330"/>
          </a:xfrm>
          <a:prstGeom prst="rect">
            <a:avLst/>
          </a:prstGeom>
        </p:spPr>
        <p:txBody>
          <a:bodyPr wrap="none">
            <a:spAutoFit/>
          </a:bodyPr>
          <a:lstStyle/>
          <a:p>
            <a:pPr algn="ctr"/>
            <a:r>
              <a:rPr lang="en-US" sz="5400" dirty="0" smtClean="0">
                <a:solidFill>
                  <a:srgbClr val="FFFFFF">
                    <a:lumMod val="85000"/>
                  </a:srgbClr>
                </a:solidFill>
                <a:latin typeface="Berlin Sans FB" pitchFamily="34" charset="0"/>
              </a:rPr>
              <a:t>Now, there’s no</a:t>
            </a:r>
            <a:endParaRPr lang="en-US" sz="5400" dirty="0">
              <a:solidFill>
                <a:srgbClr val="FFFFFF">
                  <a:lumMod val="85000"/>
                </a:srgbClr>
              </a:solidFill>
              <a:latin typeface="Berlin Sans FB" pitchFamily="34" charset="0"/>
            </a:endParaRPr>
          </a:p>
        </p:txBody>
      </p:sp>
      <p:sp>
        <p:nvSpPr>
          <p:cNvPr id="9" name="Rectangle 8"/>
          <p:cNvSpPr/>
          <p:nvPr/>
        </p:nvSpPr>
        <p:spPr>
          <a:xfrm>
            <a:off x="2514600" y="2481352"/>
            <a:ext cx="4148893" cy="1862048"/>
          </a:xfrm>
          <a:prstGeom prst="rect">
            <a:avLst/>
          </a:prstGeom>
        </p:spPr>
        <p:txBody>
          <a:bodyPr wrap="none">
            <a:spAutoFit/>
          </a:bodyPr>
          <a:lstStyle/>
          <a:p>
            <a:r>
              <a:rPr lang="en-US" sz="11500" b="1" dirty="0" smtClean="0">
                <a:solidFill>
                  <a:srgbClr val="FFFFFF">
                    <a:lumMod val="85000"/>
                  </a:srgbClr>
                </a:solidFill>
                <a:latin typeface="Berlin Sans FB" pitchFamily="34" charset="0"/>
              </a:rPr>
              <a:t>NEED</a:t>
            </a:r>
            <a:endParaRPr lang="en-US" sz="11500" b="1" dirty="0">
              <a:solidFill>
                <a:srgbClr val="6A4A3C"/>
              </a:solidFill>
            </a:endParaRPr>
          </a:p>
        </p:txBody>
      </p:sp>
      <p:sp>
        <p:nvSpPr>
          <p:cNvPr id="10" name="Rectangle 9"/>
          <p:cNvSpPr/>
          <p:nvPr/>
        </p:nvSpPr>
        <p:spPr>
          <a:xfrm>
            <a:off x="3200400" y="3886200"/>
            <a:ext cx="5606022" cy="830997"/>
          </a:xfrm>
          <a:prstGeom prst="rect">
            <a:avLst/>
          </a:prstGeom>
        </p:spPr>
        <p:txBody>
          <a:bodyPr wrap="none">
            <a:spAutoFit/>
          </a:bodyPr>
          <a:lstStyle/>
          <a:p>
            <a:r>
              <a:rPr lang="en-US" sz="4800" dirty="0" smtClean="0">
                <a:solidFill>
                  <a:srgbClr val="FFFFFF">
                    <a:lumMod val="85000"/>
                  </a:srgbClr>
                </a:solidFill>
                <a:latin typeface="Berlin Sans FB" pitchFamily="34" charset="0"/>
              </a:rPr>
              <a:t>to get perfect photos.</a:t>
            </a:r>
            <a:endParaRPr lang="en-US" sz="3600" dirty="0">
              <a:solidFill>
                <a:srgbClr val="6A4A3C"/>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First Digital Camera.jpg">
            <a:hlinkClick r:id="rId2"/>
          </p:cNvPr>
          <p:cNvPicPr>
            <a:picLocks noChangeAspect="1"/>
          </p:cNvPicPr>
          <p:nvPr/>
        </p:nvPicPr>
        <p:blipFill>
          <a:blip r:embed="rId3" cstate="print"/>
          <a:stretch>
            <a:fillRect/>
          </a:stretch>
        </p:blipFill>
        <p:spPr>
          <a:xfrm rot="460039">
            <a:off x="3228079" y="317892"/>
            <a:ext cx="2596762" cy="1731175"/>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pic>
        <p:nvPicPr>
          <p:cNvPr id="10" name="Picture 9" descr="Polaroid Model 95.jpg">
            <a:hlinkClick r:id="rId2"/>
          </p:cNvPr>
          <p:cNvPicPr>
            <a:picLocks noChangeAspect="1"/>
          </p:cNvPicPr>
          <p:nvPr/>
        </p:nvPicPr>
        <p:blipFill>
          <a:blip r:embed="rId4" cstate="print"/>
          <a:stretch>
            <a:fillRect/>
          </a:stretch>
        </p:blipFill>
        <p:spPr>
          <a:xfrm rot="21112388">
            <a:off x="6785712" y="4238655"/>
            <a:ext cx="1919050" cy="2347799"/>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pic>
        <p:nvPicPr>
          <p:cNvPr id="12" name="Picture 11" descr="Asahiflex_IIB_IGP3456.jpg">
            <a:hlinkClick r:id="rId2"/>
          </p:cNvPr>
          <p:cNvPicPr>
            <a:picLocks noChangeAspect="1"/>
          </p:cNvPicPr>
          <p:nvPr/>
        </p:nvPicPr>
        <p:blipFill>
          <a:blip r:embed="rId5" cstate="print"/>
          <a:stretch>
            <a:fillRect/>
          </a:stretch>
        </p:blipFill>
        <p:spPr>
          <a:xfrm rot="20974038">
            <a:off x="5991996" y="431040"/>
            <a:ext cx="2381400" cy="1593553"/>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pic>
        <p:nvPicPr>
          <p:cNvPr id="13" name="Picture 12" descr="Autofocus Minolta Hi-matic.jpg">
            <a:hlinkClick r:id="rId2"/>
          </p:cNvPr>
          <p:cNvPicPr>
            <a:picLocks noChangeAspect="1"/>
          </p:cNvPicPr>
          <p:nvPr/>
        </p:nvPicPr>
        <p:blipFill>
          <a:blip r:embed="rId6" cstate="print"/>
          <a:srcRect/>
          <a:stretch>
            <a:fillRect/>
          </a:stretch>
        </p:blipFill>
        <p:spPr>
          <a:xfrm rot="20877467">
            <a:off x="558136" y="492163"/>
            <a:ext cx="2568210" cy="1968961"/>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pic>
        <p:nvPicPr>
          <p:cNvPr id="11" name="Picture 10" descr="Ur_Leica.jpg">
            <a:hlinkClick r:id="rId2"/>
          </p:cNvPr>
          <p:cNvPicPr>
            <a:picLocks noChangeAspect="1"/>
          </p:cNvPicPr>
          <p:nvPr/>
        </p:nvPicPr>
        <p:blipFill>
          <a:blip r:embed="rId7" cstate="print"/>
          <a:stretch>
            <a:fillRect/>
          </a:stretch>
        </p:blipFill>
        <p:spPr>
          <a:xfrm rot="754447">
            <a:off x="6524692" y="2203528"/>
            <a:ext cx="2433526" cy="1974863"/>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pic>
        <p:nvPicPr>
          <p:cNvPr id="8" name="Picture 7" descr="Kodak Easyshare CX4300.jpg">
            <a:hlinkClick r:id="rId2"/>
          </p:cNvPr>
          <p:cNvPicPr>
            <a:picLocks noChangeAspect="1"/>
          </p:cNvPicPr>
          <p:nvPr/>
        </p:nvPicPr>
        <p:blipFill>
          <a:blip r:embed="rId8" cstate="print"/>
          <a:stretch>
            <a:fillRect/>
          </a:stretch>
        </p:blipFill>
        <p:spPr>
          <a:xfrm>
            <a:off x="3657600" y="4724400"/>
            <a:ext cx="2619637" cy="2001403"/>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pic>
        <p:nvPicPr>
          <p:cNvPr id="6" name="Picture 5" descr="Digital Camera Vivitar ViviCam-20.jpg">
            <a:hlinkClick r:id="rId2"/>
          </p:cNvPr>
          <p:cNvPicPr>
            <a:picLocks noChangeAspect="1"/>
          </p:cNvPicPr>
          <p:nvPr/>
        </p:nvPicPr>
        <p:blipFill>
          <a:blip r:embed="rId9" cstate="print"/>
          <a:stretch>
            <a:fillRect/>
          </a:stretch>
        </p:blipFill>
        <p:spPr>
          <a:xfrm rot="798025">
            <a:off x="790315" y="4541550"/>
            <a:ext cx="2603626" cy="1874611"/>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sp>
        <p:nvSpPr>
          <p:cNvPr id="14" name="TextBox 13"/>
          <p:cNvSpPr txBox="1"/>
          <p:nvPr/>
        </p:nvSpPr>
        <p:spPr>
          <a:xfrm>
            <a:off x="2133600" y="2209800"/>
            <a:ext cx="3886200" cy="800219"/>
          </a:xfrm>
          <a:prstGeom prst="rect">
            <a:avLst/>
          </a:prstGeom>
          <a:noFill/>
        </p:spPr>
        <p:txBody>
          <a:bodyPr wrap="square" rtlCol="0">
            <a:spAutoFit/>
          </a:bodyPr>
          <a:lstStyle/>
          <a:p>
            <a:pPr algn="ctr"/>
            <a:r>
              <a:rPr lang="en-US" sz="4600" dirty="0" smtClean="0">
                <a:latin typeface="Candara" pitchFamily="34" charset="0"/>
                <a:ea typeface="+mj-ea"/>
                <a:cs typeface="+mj-cs"/>
              </a:rPr>
              <a:t>…in all</a:t>
            </a:r>
            <a:endParaRPr lang="en-US" sz="4600" dirty="0">
              <a:latin typeface="Candara" pitchFamily="34" charset="0"/>
              <a:ea typeface="+mj-ea"/>
              <a:cs typeface="+mj-cs"/>
            </a:endParaRPr>
          </a:p>
        </p:txBody>
      </p:sp>
      <p:pic>
        <p:nvPicPr>
          <p:cNvPr id="1026" name="Picture 2" descr="C:\Documents and Settings\jesreal.arcillas\My Documents\ArtDealers Presentation\History of Photography Images\Sony DSLR.jpg">
            <a:hlinkClick r:id="rId2"/>
          </p:cNvPr>
          <p:cNvPicPr>
            <a:picLocks noChangeAspect="1" noChangeArrowheads="1"/>
          </p:cNvPicPr>
          <p:nvPr/>
        </p:nvPicPr>
        <p:blipFill>
          <a:blip r:embed="rId10" cstate="print"/>
          <a:srcRect/>
          <a:stretch>
            <a:fillRect/>
          </a:stretch>
        </p:blipFill>
        <p:spPr bwMode="auto">
          <a:xfrm rot="21350479">
            <a:off x="280744" y="2433947"/>
            <a:ext cx="2530825" cy="1981392"/>
          </a:xfrm>
          <a:prstGeom prst="rect">
            <a:avLst/>
          </a:prstGeom>
          <a:ln w="38100" cap="sq">
            <a:solidFill>
              <a:schemeClr val="tx1">
                <a:lumMod val="50000"/>
              </a:schemeClr>
            </a:solidFill>
            <a:miter lim="800000"/>
          </a:ln>
          <a:effectLst>
            <a:outerShdw blurRad="57150" dist="50800" dir="2700000" algn="tl" rotWithShape="0">
              <a:srgbClr val="000000">
                <a:alpha val="40000"/>
              </a:srgbClr>
            </a:outerShdw>
          </a:effectLst>
        </p:spPr>
      </p:pic>
      <p:sp>
        <p:nvSpPr>
          <p:cNvPr id="15" name="Rectangle 14"/>
          <p:cNvSpPr/>
          <p:nvPr/>
        </p:nvSpPr>
        <p:spPr>
          <a:xfrm>
            <a:off x="3048000" y="2702004"/>
            <a:ext cx="2678938" cy="1107996"/>
          </a:xfrm>
          <a:prstGeom prst="rect">
            <a:avLst/>
          </a:prstGeom>
        </p:spPr>
        <p:txBody>
          <a:bodyPr wrap="none">
            <a:spAutoFit/>
          </a:bodyPr>
          <a:lstStyle/>
          <a:p>
            <a:r>
              <a:rPr lang="en-US" sz="6600" b="1" dirty="0" smtClean="0">
                <a:solidFill>
                  <a:srgbClr val="6A4A3C"/>
                </a:solidFill>
                <a:latin typeface="Candara" pitchFamily="34" charset="0"/>
              </a:rPr>
              <a:t>shapes</a:t>
            </a:r>
            <a:endParaRPr lang="en-US" sz="3200" b="1" dirty="0"/>
          </a:p>
        </p:txBody>
      </p:sp>
      <p:sp>
        <p:nvSpPr>
          <p:cNvPr id="16" name="Rectangle 15"/>
          <p:cNvSpPr/>
          <p:nvPr/>
        </p:nvSpPr>
        <p:spPr>
          <a:xfrm>
            <a:off x="3124200" y="3733800"/>
            <a:ext cx="914033" cy="646331"/>
          </a:xfrm>
          <a:prstGeom prst="rect">
            <a:avLst/>
          </a:prstGeom>
        </p:spPr>
        <p:txBody>
          <a:bodyPr wrap="none">
            <a:spAutoFit/>
          </a:bodyPr>
          <a:lstStyle/>
          <a:p>
            <a:r>
              <a:rPr lang="en-US" sz="3600" dirty="0" smtClean="0">
                <a:solidFill>
                  <a:srgbClr val="6A4A3C"/>
                </a:solidFill>
                <a:latin typeface="Candara" pitchFamily="34" charset="0"/>
              </a:rPr>
              <a:t>and</a:t>
            </a:r>
            <a:endParaRPr lang="en-US" sz="1200" dirty="0"/>
          </a:p>
        </p:txBody>
      </p:sp>
      <p:sp>
        <p:nvSpPr>
          <p:cNvPr id="17" name="Rectangle 16"/>
          <p:cNvSpPr/>
          <p:nvPr/>
        </p:nvSpPr>
        <p:spPr>
          <a:xfrm>
            <a:off x="3962400" y="3352800"/>
            <a:ext cx="2763898" cy="1446550"/>
          </a:xfrm>
          <a:prstGeom prst="rect">
            <a:avLst/>
          </a:prstGeom>
        </p:spPr>
        <p:txBody>
          <a:bodyPr wrap="none">
            <a:spAutoFit/>
          </a:bodyPr>
          <a:lstStyle/>
          <a:p>
            <a:pPr lvl="0" algn="ctr"/>
            <a:r>
              <a:rPr lang="en-US" sz="8800" b="1" dirty="0" smtClean="0">
                <a:solidFill>
                  <a:srgbClr val="6A4A3C"/>
                </a:solidFill>
                <a:latin typeface="Candara" pitchFamily="34" charset="0"/>
              </a:rPr>
              <a:t>sizes.</a:t>
            </a:r>
            <a:endParaRPr lang="en-US" sz="8800" b="1" dirty="0">
              <a:solidFill>
                <a:srgbClr val="6A4A3C"/>
              </a:solidFill>
              <a:latin typeface="Candar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277620" y="2468940"/>
            <a:ext cx="8619667" cy="1569660"/>
          </a:xfrm>
          <a:prstGeom prst="rect">
            <a:avLst/>
          </a:prstGeom>
        </p:spPr>
        <p:txBody>
          <a:bodyPr wrap="none">
            <a:spAutoFit/>
          </a:bodyPr>
          <a:lstStyle/>
          <a:p>
            <a:pPr algn="ctr"/>
            <a:r>
              <a:rPr lang="en-US" sz="4800" dirty="0" smtClean="0">
                <a:solidFill>
                  <a:srgbClr val="FFFFFF">
                    <a:lumMod val="85000"/>
                  </a:srgbClr>
                </a:solidFill>
                <a:latin typeface="Berlin Sans FB" pitchFamily="34" charset="0"/>
              </a:rPr>
              <a:t>You can easily DELETE ugly shots</a:t>
            </a:r>
          </a:p>
          <a:p>
            <a:pPr algn="ctr"/>
            <a:r>
              <a:rPr lang="en-US" sz="4800" dirty="0" smtClean="0">
                <a:solidFill>
                  <a:srgbClr val="FFFFFF">
                    <a:lumMod val="85000"/>
                  </a:srgbClr>
                </a:solidFill>
                <a:latin typeface="Berlin Sans FB" pitchFamily="34" charset="0"/>
              </a:rPr>
              <a:t> and just take another one.</a:t>
            </a:r>
            <a:endParaRPr lang="en-US" sz="4800" dirty="0">
              <a:solidFill>
                <a:srgbClr val="FFFFFF">
                  <a:lumMod val="85000"/>
                </a:srgbClr>
              </a:solidFill>
              <a:latin typeface="Berlin Sans FB"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1462089" y="5334000"/>
            <a:ext cx="7681911" cy="1015663"/>
          </a:xfrm>
          <a:prstGeom prst="rect">
            <a:avLst/>
          </a:prstGeom>
        </p:spPr>
        <p:txBody>
          <a:bodyPr wrap="none">
            <a:spAutoFit/>
          </a:bodyPr>
          <a:lstStyle/>
          <a:p>
            <a:pPr algn="ctr"/>
            <a:r>
              <a:rPr lang="en-US" sz="6000" dirty="0" smtClean="0">
                <a:solidFill>
                  <a:srgbClr val="FFFFFF">
                    <a:lumMod val="85000"/>
                  </a:srgbClr>
                </a:solidFill>
                <a:latin typeface="Berlin Sans FB" pitchFamily="34" charset="0"/>
              </a:rPr>
              <a:t>THANKS to technology,</a:t>
            </a:r>
            <a:endParaRPr lang="en-US" sz="6000" dirty="0">
              <a:solidFill>
                <a:srgbClr val="FFFFFF">
                  <a:lumMod val="85000"/>
                </a:srgbClr>
              </a:solidFill>
              <a:latin typeface="Berlin Sans FB"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233353" y="1986915"/>
            <a:ext cx="8640507" cy="984885"/>
          </a:xfrm>
          <a:prstGeom prst="rect">
            <a:avLst/>
          </a:prstGeom>
        </p:spPr>
        <p:txBody>
          <a:bodyPr wrap="none">
            <a:spAutoFit/>
          </a:bodyPr>
          <a:lstStyle/>
          <a:p>
            <a:pPr algn="ctr"/>
            <a:r>
              <a:rPr lang="en-US" sz="5800" dirty="0" smtClean="0">
                <a:solidFill>
                  <a:srgbClr val="FFFFFF">
                    <a:lumMod val="85000"/>
                  </a:srgbClr>
                </a:solidFill>
                <a:latin typeface="Berlin Sans FB" pitchFamily="34" charset="0"/>
              </a:rPr>
              <a:t>Cameras can now be found</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233353" y="1986915"/>
            <a:ext cx="8640507" cy="984885"/>
          </a:xfrm>
          <a:prstGeom prst="rect">
            <a:avLst/>
          </a:prstGeom>
        </p:spPr>
        <p:txBody>
          <a:bodyPr wrap="none">
            <a:spAutoFit/>
          </a:bodyPr>
          <a:lstStyle/>
          <a:p>
            <a:pPr algn="ctr"/>
            <a:r>
              <a:rPr lang="en-US" sz="5800" dirty="0" smtClean="0">
                <a:solidFill>
                  <a:srgbClr val="FFFFFF">
                    <a:lumMod val="85000"/>
                  </a:srgbClr>
                </a:solidFill>
                <a:latin typeface="Berlin Sans FB" pitchFamily="34" charset="0"/>
              </a:rPr>
              <a:t>Cameras can now be found</a:t>
            </a:r>
          </a:p>
        </p:txBody>
      </p:sp>
      <p:sp>
        <p:nvSpPr>
          <p:cNvPr id="3" name="Rectangle 2"/>
          <p:cNvSpPr/>
          <p:nvPr/>
        </p:nvSpPr>
        <p:spPr>
          <a:xfrm>
            <a:off x="228600" y="2590800"/>
            <a:ext cx="8699818" cy="1862048"/>
          </a:xfrm>
          <a:prstGeom prst="rect">
            <a:avLst/>
          </a:prstGeom>
        </p:spPr>
        <p:txBody>
          <a:bodyPr wrap="none">
            <a:spAutoFit/>
          </a:bodyPr>
          <a:lstStyle/>
          <a:p>
            <a:pPr algn="ctr"/>
            <a:r>
              <a:rPr lang="en-US" sz="11500" b="1" dirty="0" smtClean="0">
                <a:solidFill>
                  <a:srgbClr val="FFFFFF">
                    <a:lumMod val="85000"/>
                  </a:srgbClr>
                </a:solidFill>
                <a:latin typeface="Berlin Sans FB" pitchFamily="34" charset="0"/>
              </a:rPr>
              <a:t>ANYWHERE</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rot="20984716">
            <a:off x="321515" y="1270148"/>
            <a:ext cx="2114681" cy="769441"/>
          </a:xfrm>
          <a:prstGeom prst="rect">
            <a:avLst/>
          </a:prstGeom>
        </p:spPr>
        <p:txBody>
          <a:bodyPr wrap="none">
            <a:spAutoFit/>
          </a:bodyPr>
          <a:lstStyle/>
          <a:p>
            <a:pPr algn="ctr"/>
            <a:r>
              <a:rPr lang="en-US" sz="4400" dirty="0" smtClean="0">
                <a:solidFill>
                  <a:srgbClr val="FFFFFF">
                    <a:lumMod val="85000"/>
                  </a:srgbClr>
                </a:solidFill>
                <a:latin typeface="Bauhaus 93" pitchFamily="82" charset="0"/>
              </a:rPr>
              <a:t>PHONES</a:t>
            </a:r>
          </a:p>
        </p:txBody>
      </p:sp>
      <p:pic>
        <p:nvPicPr>
          <p:cNvPr id="3074" name="Picture 2" descr="C:\Documents and Settings\jesreal.arcillas\My Documents\ArtDealers Presentation\History of Photography Images\Camera Phone.jpg">
            <a:hlinkClick r:id="rId2"/>
          </p:cNvPr>
          <p:cNvPicPr>
            <a:picLocks noChangeAspect="1" noChangeArrowheads="1"/>
          </p:cNvPicPr>
          <p:nvPr/>
        </p:nvPicPr>
        <p:blipFill>
          <a:blip r:embed="rId3" cstate="print"/>
          <a:srcRect/>
          <a:stretch>
            <a:fillRect/>
          </a:stretch>
        </p:blipFill>
        <p:spPr bwMode="auto">
          <a:xfrm rot="15591713">
            <a:off x="192739" y="3130728"/>
            <a:ext cx="3016389" cy="1368282"/>
          </a:xfrm>
          <a:prstGeom prst="rect">
            <a:avLst/>
          </a:prstGeom>
          <a:ln>
            <a:noFill/>
          </a:ln>
          <a:effectLst>
            <a:softEdge rad="31750"/>
          </a:effectLst>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rot="20984716">
            <a:off x="321515" y="1270148"/>
            <a:ext cx="2114681" cy="769441"/>
          </a:xfrm>
          <a:prstGeom prst="rect">
            <a:avLst/>
          </a:prstGeom>
        </p:spPr>
        <p:txBody>
          <a:bodyPr wrap="none">
            <a:spAutoFit/>
          </a:bodyPr>
          <a:lstStyle/>
          <a:p>
            <a:pPr algn="ctr"/>
            <a:r>
              <a:rPr lang="en-US" sz="4400" dirty="0" smtClean="0">
                <a:solidFill>
                  <a:srgbClr val="FFFFFF">
                    <a:lumMod val="85000"/>
                  </a:srgbClr>
                </a:solidFill>
                <a:latin typeface="Bauhaus 93" pitchFamily="82" charset="0"/>
              </a:rPr>
              <a:t>PHONES</a:t>
            </a:r>
          </a:p>
        </p:txBody>
      </p:sp>
      <p:pic>
        <p:nvPicPr>
          <p:cNvPr id="3074" name="Picture 2" descr="C:\Documents and Settings\jesreal.arcillas\My Documents\ArtDealers Presentation\History of Photography Images\Camera Phone.jpg"/>
          <p:cNvPicPr>
            <a:picLocks noChangeAspect="1" noChangeArrowheads="1"/>
          </p:cNvPicPr>
          <p:nvPr/>
        </p:nvPicPr>
        <p:blipFill>
          <a:blip r:embed="rId2" cstate="print"/>
          <a:srcRect/>
          <a:stretch>
            <a:fillRect/>
          </a:stretch>
        </p:blipFill>
        <p:spPr bwMode="auto">
          <a:xfrm rot="15591713">
            <a:off x="192739" y="3130728"/>
            <a:ext cx="3016389" cy="1368282"/>
          </a:xfrm>
          <a:prstGeom prst="rect">
            <a:avLst/>
          </a:prstGeom>
          <a:ln>
            <a:noFill/>
          </a:ln>
          <a:effectLst>
            <a:softEdge rad="31750"/>
          </a:effectLst>
        </p:spPr>
      </p:pic>
      <p:sp>
        <p:nvSpPr>
          <p:cNvPr id="5" name="Rectangle 4"/>
          <p:cNvSpPr/>
          <p:nvPr/>
        </p:nvSpPr>
        <p:spPr>
          <a:xfrm>
            <a:off x="2668546" y="1447800"/>
            <a:ext cx="3276859" cy="769441"/>
          </a:xfrm>
          <a:prstGeom prst="rect">
            <a:avLst/>
          </a:prstGeom>
        </p:spPr>
        <p:txBody>
          <a:bodyPr wrap="none">
            <a:spAutoFit/>
          </a:bodyPr>
          <a:lstStyle/>
          <a:p>
            <a:pPr algn="ctr"/>
            <a:r>
              <a:rPr lang="en-US" sz="4400" dirty="0" smtClean="0">
                <a:solidFill>
                  <a:srgbClr val="FFFFFF">
                    <a:lumMod val="85000"/>
                  </a:srgbClr>
                </a:solidFill>
                <a:latin typeface="Bauhaus 93" pitchFamily="82" charset="0"/>
              </a:rPr>
              <a:t>COMPUTERS</a:t>
            </a:r>
          </a:p>
        </p:txBody>
      </p:sp>
      <p:pic>
        <p:nvPicPr>
          <p:cNvPr id="3075" name="Picture 3" descr="C:\Documents and Settings\jesreal.arcillas\My Documents\ArtDealers Presentation\History of Photography Images\Webcam.jpg">
            <a:hlinkClick r:id="rId3"/>
          </p:cNvPr>
          <p:cNvPicPr>
            <a:picLocks noChangeAspect="1" noChangeArrowheads="1"/>
          </p:cNvPicPr>
          <p:nvPr/>
        </p:nvPicPr>
        <p:blipFill>
          <a:blip r:embed="rId4" cstate="print"/>
          <a:srcRect/>
          <a:stretch>
            <a:fillRect/>
          </a:stretch>
        </p:blipFill>
        <p:spPr bwMode="auto">
          <a:xfrm>
            <a:off x="2895600" y="2362200"/>
            <a:ext cx="2891979" cy="2448438"/>
          </a:xfrm>
          <a:prstGeom prst="rect">
            <a:avLst/>
          </a:prstGeom>
          <a:ln>
            <a:noFill/>
          </a:ln>
          <a:effectLst>
            <a:softEdge rad="112500"/>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rot="20984716">
            <a:off x="321515" y="1270148"/>
            <a:ext cx="2114681" cy="769441"/>
          </a:xfrm>
          <a:prstGeom prst="rect">
            <a:avLst/>
          </a:prstGeom>
        </p:spPr>
        <p:txBody>
          <a:bodyPr wrap="none">
            <a:spAutoFit/>
          </a:bodyPr>
          <a:lstStyle/>
          <a:p>
            <a:pPr algn="ctr"/>
            <a:r>
              <a:rPr lang="en-US" sz="4400" dirty="0" smtClean="0">
                <a:solidFill>
                  <a:srgbClr val="FFFFFF">
                    <a:lumMod val="85000"/>
                  </a:srgbClr>
                </a:solidFill>
                <a:latin typeface="Bauhaus 93" pitchFamily="82" charset="0"/>
              </a:rPr>
              <a:t>PHONES</a:t>
            </a:r>
          </a:p>
        </p:txBody>
      </p:sp>
      <p:pic>
        <p:nvPicPr>
          <p:cNvPr id="3074" name="Picture 2" descr="C:\Documents and Settings\jesreal.arcillas\My Documents\ArtDealers Presentation\History of Photography Images\Camera Phone.jpg"/>
          <p:cNvPicPr>
            <a:picLocks noChangeAspect="1" noChangeArrowheads="1"/>
          </p:cNvPicPr>
          <p:nvPr/>
        </p:nvPicPr>
        <p:blipFill>
          <a:blip r:embed="rId2" cstate="print"/>
          <a:srcRect/>
          <a:stretch>
            <a:fillRect/>
          </a:stretch>
        </p:blipFill>
        <p:spPr bwMode="auto">
          <a:xfrm rot="15591713">
            <a:off x="192739" y="3130728"/>
            <a:ext cx="3016389" cy="1368282"/>
          </a:xfrm>
          <a:prstGeom prst="rect">
            <a:avLst/>
          </a:prstGeom>
          <a:ln>
            <a:noFill/>
          </a:ln>
          <a:effectLst>
            <a:softEdge rad="31750"/>
          </a:effectLst>
        </p:spPr>
      </p:pic>
      <p:sp>
        <p:nvSpPr>
          <p:cNvPr id="5" name="Rectangle 4"/>
          <p:cNvSpPr/>
          <p:nvPr/>
        </p:nvSpPr>
        <p:spPr>
          <a:xfrm>
            <a:off x="2668546" y="1447800"/>
            <a:ext cx="3276859" cy="769441"/>
          </a:xfrm>
          <a:prstGeom prst="rect">
            <a:avLst/>
          </a:prstGeom>
        </p:spPr>
        <p:txBody>
          <a:bodyPr wrap="none">
            <a:spAutoFit/>
          </a:bodyPr>
          <a:lstStyle/>
          <a:p>
            <a:pPr algn="ctr"/>
            <a:r>
              <a:rPr lang="en-US" sz="4400" dirty="0" smtClean="0">
                <a:solidFill>
                  <a:srgbClr val="FFFFFF">
                    <a:lumMod val="85000"/>
                  </a:srgbClr>
                </a:solidFill>
                <a:latin typeface="Bauhaus 93" pitchFamily="82" charset="0"/>
              </a:rPr>
              <a:t>COMPUTERS</a:t>
            </a:r>
          </a:p>
        </p:txBody>
      </p:sp>
      <p:pic>
        <p:nvPicPr>
          <p:cNvPr id="3075" name="Picture 3" descr="C:\Documents and Settings\jesreal.arcillas\My Documents\ArtDealers Presentation\History of Photography Images\Webcam.jpg"/>
          <p:cNvPicPr>
            <a:picLocks noChangeAspect="1" noChangeArrowheads="1"/>
          </p:cNvPicPr>
          <p:nvPr/>
        </p:nvPicPr>
        <p:blipFill>
          <a:blip r:embed="rId3" cstate="print"/>
          <a:srcRect/>
          <a:stretch>
            <a:fillRect/>
          </a:stretch>
        </p:blipFill>
        <p:spPr bwMode="auto">
          <a:xfrm>
            <a:off x="2895600" y="2362200"/>
            <a:ext cx="2891979" cy="2448438"/>
          </a:xfrm>
          <a:prstGeom prst="rect">
            <a:avLst/>
          </a:prstGeom>
          <a:ln>
            <a:noFill/>
          </a:ln>
          <a:effectLst>
            <a:softEdge rad="112500"/>
          </a:effectLst>
        </p:spPr>
      </p:pic>
      <p:sp>
        <p:nvSpPr>
          <p:cNvPr id="7" name="Rectangle 6"/>
          <p:cNvSpPr/>
          <p:nvPr/>
        </p:nvSpPr>
        <p:spPr>
          <a:xfrm rot="633522">
            <a:off x="6133240" y="1230186"/>
            <a:ext cx="2824811" cy="769441"/>
          </a:xfrm>
          <a:prstGeom prst="rect">
            <a:avLst/>
          </a:prstGeom>
        </p:spPr>
        <p:txBody>
          <a:bodyPr wrap="none">
            <a:spAutoFit/>
          </a:bodyPr>
          <a:lstStyle/>
          <a:p>
            <a:pPr algn="ctr"/>
            <a:r>
              <a:rPr lang="en-US" sz="4400" dirty="0" smtClean="0">
                <a:solidFill>
                  <a:srgbClr val="FFFFFF">
                    <a:lumMod val="85000"/>
                  </a:srgbClr>
                </a:solidFill>
                <a:latin typeface="Bauhaus 93" pitchFamily="82" charset="0"/>
              </a:rPr>
              <a:t>ANYWHERE</a:t>
            </a:r>
          </a:p>
        </p:txBody>
      </p:sp>
      <p:pic>
        <p:nvPicPr>
          <p:cNvPr id="3076" name="Picture 4" descr="C:\Documents and Settings\jesreal.arcillas\My Documents\ArtDealers Presentation\History of Photography Images\Security Camera.jpg"/>
          <p:cNvPicPr>
            <a:picLocks noChangeAspect="1" noChangeArrowheads="1"/>
          </p:cNvPicPr>
          <p:nvPr/>
        </p:nvPicPr>
        <p:blipFill>
          <a:blip r:embed="rId4" cstate="print"/>
          <a:srcRect/>
          <a:stretch>
            <a:fillRect/>
          </a:stretch>
        </p:blipFill>
        <p:spPr bwMode="auto">
          <a:xfrm rot="659848">
            <a:off x="6160184" y="1958898"/>
            <a:ext cx="2481331" cy="3308441"/>
          </a:xfrm>
          <a:prstGeom prst="rect">
            <a:avLst/>
          </a:prstGeom>
          <a:ln>
            <a:noFill/>
          </a:ln>
          <a:effectLst>
            <a:softEdge rad="112500"/>
          </a:effectLst>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228600" y="762000"/>
            <a:ext cx="8686800" cy="923330"/>
          </a:xfrm>
          <a:prstGeom prst="rect">
            <a:avLst/>
          </a:prstGeom>
        </p:spPr>
        <p:txBody>
          <a:bodyPr wrap="square">
            <a:spAutoFit/>
          </a:bodyPr>
          <a:lstStyle/>
          <a:p>
            <a:pPr lvl="0"/>
            <a:r>
              <a:rPr lang="en-US" sz="5400" dirty="0" smtClean="0">
                <a:solidFill>
                  <a:srgbClr val="FFFFFF">
                    <a:lumMod val="85000"/>
                  </a:srgbClr>
                </a:solidFill>
                <a:latin typeface="Berlin Sans FB" pitchFamily="34" charset="0"/>
              </a:rPr>
              <a:t>Cameras have </a:t>
            </a:r>
            <a:r>
              <a:rPr lang="en-US" sz="5400" dirty="0" smtClean="0">
                <a:solidFill>
                  <a:srgbClr val="FFFFFF">
                    <a:lumMod val="85000"/>
                  </a:srgbClr>
                </a:solidFill>
                <a:latin typeface="Berlin Sans FB Demi" pitchFamily="34" charset="0"/>
              </a:rPr>
              <a:t>EVOLVED.</a:t>
            </a:r>
          </a:p>
        </p:txBody>
      </p:sp>
      <p:pic>
        <p:nvPicPr>
          <p:cNvPr id="1026" name="Picture 2" descr="C:\Documents and Settings\jesreal.arcillas\My Documents\Downloads\Camera Evolution.jpg">
            <a:hlinkClick r:id="rId2"/>
          </p:cNvPr>
          <p:cNvPicPr>
            <a:picLocks noChangeAspect="1" noChangeArrowheads="1"/>
          </p:cNvPicPr>
          <p:nvPr/>
        </p:nvPicPr>
        <p:blipFill>
          <a:blip r:embed="rId3" cstate="print"/>
          <a:srcRect/>
          <a:stretch>
            <a:fillRect/>
          </a:stretch>
        </p:blipFill>
        <p:spPr bwMode="auto">
          <a:xfrm>
            <a:off x="1447800" y="1981200"/>
            <a:ext cx="6153150" cy="4093754"/>
          </a:xfrm>
          <a:prstGeom prst="rect">
            <a:avLst/>
          </a:prstGeom>
          <a:ln>
            <a:noFill/>
          </a:ln>
          <a:effectLst>
            <a:softEdge rad="112500"/>
          </a:effectLst>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304800" y="2362200"/>
            <a:ext cx="8686800" cy="1862048"/>
          </a:xfrm>
          <a:prstGeom prst="rect">
            <a:avLst/>
          </a:prstGeom>
        </p:spPr>
        <p:txBody>
          <a:bodyPr wrap="square">
            <a:spAutoFit/>
          </a:bodyPr>
          <a:lstStyle/>
          <a:p>
            <a:pPr algn="ctr"/>
            <a:r>
              <a:rPr lang="en-US" sz="11500" dirty="0" smtClean="0">
                <a:solidFill>
                  <a:srgbClr val="FFFFFF">
                    <a:lumMod val="85000"/>
                  </a:srgbClr>
                </a:solidFill>
                <a:latin typeface="Berlin Sans FB Demi" pitchFamily="34" charset="0"/>
              </a:rPr>
              <a:t>What next?</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163046" cy="646331"/>
          </a:xfrm>
          <a:prstGeom prst="rect">
            <a:avLst/>
          </a:prstGeom>
          <a:solidFill>
            <a:schemeClr val="tx1"/>
          </a:solidFill>
        </p:spPr>
        <p:txBody>
          <a:bodyPr wrap="none" rtlCol="0">
            <a:spAutoFit/>
          </a:bodyPr>
          <a:lstStyle/>
          <a:p>
            <a:pPr algn="ctr"/>
            <a:r>
              <a:rPr lang="en-US" sz="3600" dirty="0" smtClean="0">
                <a:solidFill>
                  <a:schemeClr val="bg1"/>
                </a:solidFill>
                <a:latin typeface="Candara" pitchFamily="34" charset="0"/>
              </a:rPr>
              <a:t>Image Sources:</a:t>
            </a:r>
            <a:endParaRPr lang="en-US" sz="3600" dirty="0">
              <a:solidFill>
                <a:schemeClr val="bg1"/>
              </a:solidFill>
              <a:latin typeface="Candara" pitchFamily="34" charset="0"/>
            </a:endParaRPr>
          </a:p>
        </p:txBody>
      </p:sp>
      <p:graphicFrame>
        <p:nvGraphicFramePr>
          <p:cNvPr id="3" name="Table 2"/>
          <p:cNvGraphicFramePr>
            <a:graphicFrameLocks noGrp="1"/>
          </p:cNvGraphicFramePr>
          <p:nvPr/>
        </p:nvGraphicFramePr>
        <p:xfrm>
          <a:off x="304800" y="1118084"/>
          <a:ext cx="8458200" cy="5130316"/>
        </p:xfrm>
        <a:graphic>
          <a:graphicData uri="http://schemas.openxmlformats.org/drawingml/2006/table">
            <a:tbl>
              <a:tblPr firstRow="1" bandRow="1">
                <a:tableStyleId>{0E3FDE45-AF77-4B5C-9715-49D594BDF05E}</a:tableStyleId>
              </a:tblPr>
              <a:tblGrid>
                <a:gridCol w="1371600"/>
                <a:gridCol w="7086600"/>
              </a:tblGrid>
              <a:tr h="375436">
                <a:tc>
                  <a:txBody>
                    <a:bodyPr/>
                    <a:lstStyle/>
                    <a:p>
                      <a:pPr algn="ctr"/>
                      <a:r>
                        <a:rPr lang="en-US" dirty="0" smtClean="0">
                          <a:latin typeface="Candara" pitchFamily="34" charset="0"/>
                        </a:rPr>
                        <a:t>Slide</a:t>
                      </a:r>
                      <a:endParaRPr lang="en-US" dirty="0">
                        <a:latin typeface="Candara" pitchFamily="34" charset="0"/>
                      </a:endParaRPr>
                    </a:p>
                  </a:txBody>
                  <a:tcPr/>
                </a:tc>
                <a:tc>
                  <a:txBody>
                    <a:bodyPr/>
                    <a:lstStyle/>
                    <a:p>
                      <a:pPr algn="ctr"/>
                      <a:r>
                        <a:rPr lang="en-US" dirty="0" smtClean="0">
                          <a:latin typeface="Candara" pitchFamily="34" charset="0"/>
                        </a:rPr>
                        <a:t>Source</a:t>
                      </a:r>
                      <a:endParaRPr lang="en-US" dirty="0">
                        <a:latin typeface="Candara" pitchFamily="34" charset="0"/>
                      </a:endParaRPr>
                    </a:p>
                  </a:txBody>
                  <a:tcPr/>
                </a:tc>
              </a:tr>
              <a:tr h="657013">
                <a:tc>
                  <a:txBody>
                    <a:bodyPr/>
                    <a:lstStyle/>
                    <a:p>
                      <a:pPr algn="ctr"/>
                      <a:r>
                        <a:rPr lang="en-US" sz="1400" dirty="0" smtClean="0">
                          <a:latin typeface="Candara" pitchFamily="34" charset="0"/>
                        </a:rPr>
                        <a:t>6</a:t>
                      </a:r>
                      <a:endParaRPr lang="en-US" sz="1400" dirty="0">
                        <a:latin typeface="Candara" pitchFamily="34" charset="0"/>
                      </a:endParaRPr>
                    </a:p>
                  </a:txBody>
                  <a:tcPr/>
                </a:tc>
                <a:tc>
                  <a:txBody>
                    <a:bodyPr/>
                    <a:lstStyle/>
                    <a:p>
                      <a:r>
                        <a:rPr lang="en-US" sz="1400" dirty="0" smtClean="0">
                          <a:latin typeface="Candara" pitchFamily="34" charset="0"/>
                        </a:rPr>
                        <a:t>http://www.flickr.com/photos/captkodak/271906449/</a:t>
                      </a:r>
                    </a:p>
                    <a:p>
                      <a:r>
                        <a:rPr lang="en-US" sz="1400" dirty="0" smtClean="0">
                          <a:latin typeface="Candara" pitchFamily="34" charset="0"/>
                        </a:rPr>
                        <a:t>http://www.flickr.com/photos/ziopaopao/2746854104/</a:t>
                      </a:r>
                    </a:p>
                    <a:p>
                      <a:r>
                        <a:rPr lang="en-US" sz="1400" dirty="0" smtClean="0">
                          <a:latin typeface="Candara" pitchFamily="34" charset="0"/>
                        </a:rPr>
                        <a:t>http://commons.wikimedia.org/wiki/File:Asahiflex_IIB_IGP3456.jpg</a:t>
                      </a:r>
                    </a:p>
                    <a:p>
                      <a:r>
                        <a:rPr lang="en-US" sz="1400" dirty="0" smtClean="0">
                          <a:latin typeface="Candara" pitchFamily="34" charset="0"/>
                        </a:rPr>
                        <a:t>http://commons.wikimedia.org/wiki/File:Ur_Leica.jpg</a:t>
                      </a:r>
                    </a:p>
                    <a:p>
                      <a:r>
                        <a:rPr lang="en-US" sz="1400" dirty="0" smtClean="0">
                          <a:latin typeface="Candara" pitchFamily="34" charset="0"/>
                        </a:rPr>
                        <a:t>http://www.flickr.com/photos/26831083@N00/3008842759</a:t>
                      </a:r>
                    </a:p>
                    <a:p>
                      <a:r>
                        <a:rPr lang="en-US" sz="1400" dirty="0" smtClean="0">
                          <a:latin typeface="Candara" pitchFamily="34" charset="0"/>
                        </a:rPr>
                        <a:t>http://www.flickr.com/photos/awcam/5131324203/</a:t>
                      </a:r>
                    </a:p>
                    <a:p>
                      <a:r>
                        <a:rPr lang="en-US" sz="1400" dirty="0" smtClean="0">
                          <a:latin typeface="Candara" pitchFamily="34" charset="0"/>
                        </a:rPr>
                        <a:t>http://www.flickr.com/photos/awcam/4983483756/in/pool-46195334@N00/</a:t>
                      </a:r>
                    </a:p>
                    <a:p>
                      <a:r>
                        <a:rPr lang="en-US" sz="1400" dirty="0" smtClean="0">
                          <a:latin typeface="Candara" pitchFamily="34" charset="0"/>
                        </a:rPr>
                        <a:t>http://www.flickr.com/photos/arkku/4002337761/</a:t>
                      </a:r>
                      <a:endParaRPr lang="en-US" sz="1400" dirty="0">
                        <a:latin typeface="Candara" pitchFamily="34" charset="0"/>
                      </a:endParaRPr>
                    </a:p>
                  </a:txBody>
                  <a:tcPr/>
                </a:tc>
              </a:tr>
              <a:tr h="264644">
                <a:tc>
                  <a:txBody>
                    <a:bodyPr/>
                    <a:lstStyle/>
                    <a:p>
                      <a:pPr algn="ctr"/>
                      <a:r>
                        <a:rPr lang="en-US" sz="1400" dirty="0" smtClean="0">
                          <a:latin typeface="Candara" pitchFamily="34" charset="0"/>
                        </a:rPr>
                        <a:t>8</a:t>
                      </a:r>
                      <a:endParaRPr lang="en-US" sz="1400" dirty="0">
                        <a:latin typeface="Candara" pitchFamily="34" charset="0"/>
                      </a:endParaRPr>
                    </a:p>
                  </a:txBody>
                  <a:tcPr/>
                </a:tc>
                <a:tc>
                  <a:txBody>
                    <a:bodyPr/>
                    <a:lstStyle/>
                    <a:p>
                      <a:r>
                        <a:rPr lang="en-US" sz="1400" dirty="0" smtClean="0">
                          <a:latin typeface="Candara" pitchFamily="34" charset="0"/>
                        </a:rPr>
                        <a:t>http://www.flickr.com/photos/darkpatator/2046061315/</a:t>
                      </a:r>
                      <a:endParaRPr lang="en-US" sz="1400" dirty="0">
                        <a:latin typeface="Candara" pitchFamily="34" charset="0"/>
                      </a:endParaRPr>
                    </a:p>
                  </a:txBody>
                  <a:tcPr/>
                </a:tc>
              </a:tr>
              <a:tr h="264644">
                <a:tc>
                  <a:txBody>
                    <a:bodyPr/>
                    <a:lstStyle/>
                    <a:p>
                      <a:pPr algn="ctr"/>
                      <a:r>
                        <a:rPr lang="en-US" sz="1400" dirty="0" smtClean="0">
                          <a:latin typeface="Candara" pitchFamily="34" charset="0"/>
                        </a:rPr>
                        <a:t>11,12,13</a:t>
                      </a:r>
                      <a:endParaRPr lang="en-US" sz="1400" dirty="0">
                        <a:latin typeface="Candara" pitchFamily="34" charset="0"/>
                      </a:endParaRPr>
                    </a:p>
                  </a:txBody>
                  <a:tcPr/>
                </a:tc>
                <a:tc>
                  <a:txBody>
                    <a:bodyPr/>
                    <a:lstStyle/>
                    <a:p>
                      <a:r>
                        <a:rPr lang="en-US" sz="1400" dirty="0" smtClean="0">
                          <a:latin typeface="Candara" pitchFamily="34" charset="0"/>
                        </a:rPr>
                        <a:t>http://commons.wikimedia.org/wiki/File:Camera_obscura_1.jpg</a:t>
                      </a:r>
                      <a:endParaRPr lang="en-US" sz="1400" dirty="0">
                        <a:latin typeface="Candara" pitchFamily="34" charset="0"/>
                      </a:endParaRPr>
                    </a:p>
                  </a:txBody>
                  <a:tcPr/>
                </a:tc>
              </a:tr>
              <a:tr h="301752">
                <a:tc>
                  <a:txBody>
                    <a:bodyPr/>
                    <a:lstStyle/>
                    <a:p>
                      <a:pPr algn="ctr"/>
                      <a:r>
                        <a:rPr lang="en-US" sz="1400" dirty="0" smtClean="0">
                          <a:latin typeface="Candara" pitchFamily="34" charset="0"/>
                        </a:rPr>
                        <a:t>17</a:t>
                      </a:r>
                      <a:endParaRPr lang="en-US" sz="1400" dirty="0">
                        <a:latin typeface="Candara" pitchFamily="34" charset="0"/>
                      </a:endParaRPr>
                    </a:p>
                  </a:txBody>
                  <a:tcPr/>
                </a:tc>
                <a:tc>
                  <a:txBody>
                    <a:bodyPr/>
                    <a:lstStyle/>
                    <a:p>
                      <a:r>
                        <a:rPr lang="en-US" sz="1400" dirty="0" smtClean="0">
                          <a:latin typeface="Candara" pitchFamily="34" charset="0"/>
                        </a:rPr>
                        <a:t>http://commons.wikimedia.org/wiki/File:Camera_obscura_2.jpg</a:t>
                      </a:r>
                      <a:endParaRPr lang="en-US" sz="1400" dirty="0">
                        <a:latin typeface="Candara" pitchFamily="34" charset="0"/>
                      </a:endParaRPr>
                    </a:p>
                  </a:txBody>
                  <a:tcPr/>
                </a:tc>
              </a:tr>
              <a:tr h="301752">
                <a:tc>
                  <a:txBody>
                    <a:bodyPr/>
                    <a:lstStyle/>
                    <a:p>
                      <a:pPr algn="ctr"/>
                      <a:r>
                        <a:rPr lang="en-US" sz="1400" dirty="0" smtClean="0">
                          <a:latin typeface="Candara" pitchFamily="34" charset="0"/>
                        </a:rPr>
                        <a:t>19,20</a:t>
                      </a:r>
                      <a:endParaRPr lang="en-US" sz="1400" dirty="0">
                        <a:latin typeface="Candara" pitchFamily="34" charset="0"/>
                      </a:endParaRPr>
                    </a:p>
                  </a:txBody>
                  <a:tcPr/>
                </a:tc>
                <a:tc>
                  <a:txBody>
                    <a:bodyPr/>
                    <a:lstStyle/>
                    <a:p>
                      <a:r>
                        <a:rPr lang="en-US" sz="1400" dirty="0" smtClean="0">
                          <a:latin typeface="Candara" pitchFamily="34" charset="0"/>
                        </a:rPr>
                        <a:t>http://www.flickr.com/photos/keithwj/6332554/</a:t>
                      </a:r>
                      <a:endParaRPr lang="en-US" sz="1400" dirty="0">
                        <a:latin typeface="Candara" pitchFamily="34" charset="0"/>
                      </a:endParaRPr>
                    </a:p>
                  </a:txBody>
                  <a:tcPr/>
                </a:tc>
              </a:tr>
              <a:tr h="301752">
                <a:tc>
                  <a:txBody>
                    <a:bodyPr/>
                    <a:lstStyle/>
                    <a:p>
                      <a:pPr algn="ctr"/>
                      <a:r>
                        <a:rPr lang="en-US" sz="1400" dirty="0" smtClean="0">
                          <a:latin typeface="Candara" pitchFamily="34" charset="0"/>
                        </a:rPr>
                        <a:t>23,24</a:t>
                      </a:r>
                      <a:endParaRPr lang="en-US" sz="1400" dirty="0">
                        <a:latin typeface="Candara" pitchFamily="34" charset="0"/>
                      </a:endParaRPr>
                    </a:p>
                  </a:txBody>
                  <a:tcPr/>
                </a:tc>
                <a:tc>
                  <a:txBody>
                    <a:bodyPr/>
                    <a:lstStyle/>
                    <a:p>
                      <a:r>
                        <a:rPr lang="en-US" sz="1400" dirty="0" smtClean="0">
                          <a:latin typeface="Candara" pitchFamily="34" charset="0"/>
                        </a:rPr>
                        <a:t>http://www.flickr.com/photos/55333013@N00/3360347864/</a:t>
                      </a:r>
                    </a:p>
                    <a:p>
                      <a:r>
                        <a:rPr lang="en-US" sz="1400" dirty="0" smtClean="0">
                          <a:latin typeface="Candara" pitchFamily="34" charset="0"/>
                        </a:rPr>
                        <a:t>http://www.flickr.com/photos/mirrorimagegallery/3842875058/</a:t>
                      </a:r>
                      <a:endParaRPr lang="en-US" sz="1400" dirty="0">
                        <a:latin typeface="Candara" pitchFamily="34" charset="0"/>
                      </a:endParaRPr>
                    </a:p>
                  </a:txBody>
                  <a:tcPr/>
                </a:tc>
              </a:tr>
              <a:tr h="301752">
                <a:tc>
                  <a:txBody>
                    <a:bodyPr/>
                    <a:lstStyle/>
                    <a:p>
                      <a:pPr algn="ctr"/>
                      <a:r>
                        <a:rPr lang="en-US" sz="1400" dirty="0" smtClean="0">
                          <a:latin typeface="Candara" pitchFamily="34" charset="0"/>
                        </a:rPr>
                        <a:t>26</a:t>
                      </a:r>
                      <a:endParaRPr lang="en-US" sz="1400" dirty="0">
                        <a:latin typeface="Candar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ndara" pitchFamily="34" charset="0"/>
                        </a:rPr>
                        <a:t>http://www.flickr.com/photos/24443965@N08/3748140765/</a:t>
                      </a:r>
                    </a:p>
                  </a:txBody>
                  <a:tcPr/>
                </a:tc>
              </a:tr>
              <a:tr h="301752">
                <a:tc>
                  <a:txBody>
                    <a:bodyPr/>
                    <a:lstStyle/>
                    <a:p>
                      <a:pPr algn="ctr"/>
                      <a:r>
                        <a:rPr lang="en-US" sz="1400" dirty="0" smtClean="0">
                          <a:latin typeface="Candara" pitchFamily="34" charset="0"/>
                        </a:rPr>
                        <a:t>29</a:t>
                      </a:r>
                      <a:endParaRPr lang="en-US" sz="1400" dirty="0">
                        <a:latin typeface="Candara" pitchFamily="34" charset="0"/>
                      </a:endParaRPr>
                    </a:p>
                  </a:txBody>
                  <a:tcPr/>
                </a:tc>
                <a:tc>
                  <a:txBody>
                    <a:bodyPr/>
                    <a:lstStyle/>
                    <a:p>
                      <a:r>
                        <a:rPr lang="en-US" sz="1400" dirty="0" smtClean="0">
                          <a:latin typeface="Candara" pitchFamily="34" charset="0"/>
                        </a:rPr>
                        <a:t>http://www.flickr.com/photos/umbclibrary/4010857481/</a:t>
                      </a:r>
                    </a:p>
                  </a:txBody>
                  <a:tcPr/>
                </a:tc>
              </a:tr>
              <a:tr h="301752">
                <a:tc>
                  <a:txBody>
                    <a:bodyPr/>
                    <a:lstStyle/>
                    <a:p>
                      <a:pPr algn="ctr"/>
                      <a:r>
                        <a:rPr lang="en-US" sz="1400" dirty="0" smtClean="0">
                          <a:latin typeface="Candara" pitchFamily="34" charset="0"/>
                        </a:rPr>
                        <a:t>31</a:t>
                      </a:r>
                      <a:endParaRPr lang="en-US" sz="1400" dirty="0">
                        <a:latin typeface="Candara" pitchFamily="34" charset="0"/>
                      </a:endParaRPr>
                    </a:p>
                  </a:txBody>
                  <a:tcPr/>
                </a:tc>
                <a:tc>
                  <a:txBody>
                    <a:bodyPr/>
                    <a:lstStyle/>
                    <a:p>
                      <a:r>
                        <a:rPr lang="en-US" sz="1400" dirty="0" smtClean="0">
                          <a:latin typeface="Candara" pitchFamily="34" charset="0"/>
                        </a:rPr>
                        <a:t>http://commons.wikimedia.org/wiki/File:CityParkPhotographerNOLA2.jpg</a:t>
                      </a:r>
                    </a:p>
                  </a:txBody>
                  <a:tcPr/>
                </a:tc>
              </a:tr>
              <a:tr h="301752">
                <a:tc>
                  <a:txBody>
                    <a:bodyPr/>
                    <a:lstStyle/>
                    <a:p>
                      <a:pPr algn="ctr"/>
                      <a:r>
                        <a:rPr lang="en-US" sz="1400" dirty="0" smtClean="0">
                          <a:latin typeface="Candara" pitchFamily="34" charset="0"/>
                        </a:rPr>
                        <a:t>34</a:t>
                      </a:r>
                      <a:endParaRPr lang="en-US" sz="1400" dirty="0">
                        <a:latin typeface="Candara" pitchFamily="34" charset="0"/>
                      </a:endParaRPr>
                    </a:p>
                  </a:txBody>
                  <a:tcPr/>
                </a:tc>
                <a:tc>
                  <a:txBody>
                    <a:bodyPr/>
                    <a:lstStyle/>
                    <a:p>
                      <a:r>
                        <a:rPr lang="en-US" sz="1400" dirty="0" smtClean="0">
                          <a:latin typeface="Candara" pitchFamily="34" charset="0"/>
                        </a:rPr>
                        <a:t>http://commons.wikimedia.org/wiki/File:Kodak_ad_1888.GIF</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429000" y="4495800"/>
            <a:ext cx="5562600" cy="984885"/>
          </a:xfrm>
          <a:prstGeom prst="rect">
            <a:avLst/>
          </a:prstGeom>
          <a:noFill/>
        </p:spPr>
        <p:txBody>
          <a:bodyPr wrap="square" rtlCol="0">
            <a:spAutoFit/>
          </a:bodyPr>
          <a:lstStyle/>
          <a:p>
            <a:r>
              <a:rPr lang="en-US" sz="5800" dirty="0" smtClean="0">
                <a:latin typeface="Candara" pitchFamily="34" charset="0"/>
              </a:rPr>
              <a:t>It all started with</a:t>
            </a:r>
            <a:endParaRPr lang="en-US" sz="5800" dirty="0">
              <a:latin typeface="Candara" pitchFamily="34" charset="0"/>
            </a:endParaRPr>
          </a:p>
        </p:txBody>
      </p:sp>
      <p:sp>
        <p:nvSpPr>
          <p:cNvPr id="7" name="Rectangle 6"/>
          <p:cNvSpPr/>
          <p:nvPr/>
        </p:nvSpPr>
        <p:spPr>
          <a:xfrm>
            <a:off x="3352800" y="4718685"/>
            <a:ext cx="5445722" cy="1938992"/>
          </a:xfrm>
          <a:prstGeom prst="rect">
            <a:avLst/>
          </a:prstGeom>
        </p:spPr>
        <p:txBody>
          <a:bodyPr wrap="none">
            <a:spAutoFit/>
          </a:bodyPr>
          <a:lstStyle/>
          <a:p>
            <a:r>
              <a:rPr lang="en-US" sz="12000" b="1" dirty="0" smtClean="0">
                <a:solidFill>
                  <a:srgbClr val="6A4A3C"/>
                </a:solidFill>
                <a:latin typeface="Candara" pitchFamily="34" charset="0"/>
              </a:rPr>
              <a:t>one guy</a:t>
            </a:r>
            <a:endParaRPr lang="en-US" sz="12000" b="1" dirty="0"/>
          </a:p>
        </p:txBody>
      </p:sp>
      <p:sp>
        <p:nvSpPr>
          <p:cNvPr id="8" name="Rectangle 7"/>
          <p:cNvSpPr/>
          <p:nvPr/>
        </p:nvSpPr>
        <p:spPr>
          <a:xfrm>
            <a:off x="4495800" y="6166485"/>
            <a:ext cx="1646605" cy="523220"/>
          </a:xfrm>
          <a:prstGeom prst="rect">
            <a:avLst/>
          </a:prstGeom>
        </p:spPr>
        <p:txBody>
          <a:bodyPr wrap="none">
            <a:spAutoFit/>
          </a:bodyPr>
          <a:lstStyle/>
          <a:p>
            <a:pPr lvl="0"/>
            <a:r>
              <a:rPr lang="en-US" sz="2800" dirty="0" smtClean="0">
                <a:solidFill>
                  <a:srgbClr val="6A4A3C"/>
                </a:solidFill>
                <a:latin typeface="Candara" pitchFamily="34" charset="0"/>
              </a:rPr>
              <a:t>though…</a:t>
            </a:r>
            <a:endParaRPr lang="en-US" sz="2800" dirty="0">
              <a:solidFill>
                <a:srgbClr val="6A4A3C"/>
              </a:solidFill>
              <a:latin typeface="Candar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163046" cy="646331"/>
          </a:xfrm>
          <a:prstGeom prst="rect">
            <a:avLst/>
          </a:prstGeom>
          <a:solidFill>
            <a:schemeClr val="tx1"/>
          </a:solidFill>
        </p:spPr>
        <p:txBody>
          <a:bodyPr wrap="none" rtlCol="0">
            <a:spAutoFit/>
          </a:bodyPr>
          <a:lstStyle/>
          <a:p>
            <a:pPr algn="ctr"/>
            <a:r>
              <a:rPr lang="en-US" sz="3600" dirty="0" smtClean="0">
                <a:solidFill>
                  <a:schemeClr val="bg1"/>
                </a:solidFill>
                <a:latin typeface="Candara" pitchFamily="34" charset="0"/>
              </a:rPr>
              <a:t>Image Sources:</a:t>
            </a:r>
            <a:endParaRPr lang="en-US" sz="3600" dirty="0">
              <a:solidFill>
                <a:schemeClr val="bg1"/>
              </a:solidFill>
              <a:latin typeface="Candara" pitchFamily="34" charset="0"/>
            </a:endParaRPr>
          </a:p>
        </p:txBody>
      </p:sp>
      <p:graphicFrame>
        <p:nvGraphicFramePr>
          <p:cNvPr id="3" name="Table 2"/>
          <p:cNvGraphicFramePr>
            <a:graphicFrameLocks noGrp="1"/>
          </p:cNvGraphicFramePr>
          <p:nvPr/>
        </p:nvGraphicFramePr>
        <p:xfrm>
          <a:off x="304800" y="1133324"/>
          <a:ext cx="8458200" cy="4886476"/>
        </p:xfrm>
        <a:graphic>
          <a:graphicData uri="http://schemas.openxmlformats.org/drawingml/2006/table">
            <a:tbl>
              <a:tblPr firstRow="1" bandRow="1">
                <a:tableStyleId>{0E3FDE45-AF77-4B5C-9715-49D594BDF05E}</a:tableStyleId>
              </a:tblPr>
              <a:tblGrid>
                <a:gridCol w="1371600"/>
                <a:gridCol w="7086600"/>
              </a:tblGrid>
              <a:tr h="375436">
                <a:tc>
                  <a:txBody>
                    <a:bodyPr/>
                    <a:lstStyle/>
                    <a:p>
                      <a:pPr algn="ctr"/>
                      <a:r>
                        <a:rPr lang="en-US" dirty="0" smtClean="0">
                          <a:latin typeface="Candara" pitchFamily="34" charset="0"/>
                        </a:rPr>
                        <a:t>Slide</a:t>
                      </a:r>
                      <a:endParaRPr lang="en-US" dirty="0">
                        <a:latin typeface="Candara" pitchFamily="34" charset="0"/>
                      </a:endParaRPr>
                    </a:p>
                  </a:txBody>
                  <a:tcPr/>
                </a:tc>
                <a:tc>
                  <a:txBody>
                    <a:bodyPr/>
                    <a:lstStyle/>
                    <a:p>
                      <a:pPr algn="ctr"/>
                      <a:r>
                        <a:rPr lang="en-US" dirty="0" smtClean="0">
                          <a:latin typeface="Candara" pitchFamily="34" charset="0"/>
                        </a:rPr>
                        <a:t>Source</a:t>
                      </a:r>
                    </a:p>
                  </a:txBody>
                  <a:tcPr/>
                </a:tc>
              </a:tr>
              <a:tr h="301752">
                <a:tc>
                  <a:txBody>
                    <a:bodyPr/>
                    <a:lstStyle/>
                    <a:p>
                      <a:pPr algn="ctr"/>
                      <a:r>
                        <a:rPr lang="en-US" sz="1400" dirty="0" smtClean="0">
                          <a:latin typeface="Candara" pitchFamily="34" charset="0"/>
                        </a:rPr>
                        <a:t>35-39</a:t>
                      </a:r>
                      <a:endParaRPr lang="en-US" sz="1400" dirty="0">
                        <a:latin typeface="Candara" pitchFamily="34" charset="0"/>
                      </a:endParaRPr>
                    </a:p>
                  </a:txBody>
                  <a:tcPr/>
                </a:tc>
                <a:tc>
                  <a:txBody>
                    <a:bodyPr/>
                    <a:lstStyle/>
                    <a:p>
                      <a:r>
                        <a:rPr lang="en-US" sz="1400" dirty="0" smtClean="0">
                          <a:latin typeface="Candara" pitchFamily="34" charset="0"/>
                        </a:rPr>
                        <a:t>http://commons.wikimedia.org/wiki/File:GeorgeEastman2.jpg</a:t>
                      </a:r>
                    </a:p>
                  </a:txBody>
                  <a:tcPr/>
                </a:tc>
              </a:tr>
              <a:tr h="301752">
                <a:tc>
                  <a:txBody>
                    <a:bodyPr/>
                    <a:lstStyle/>
                    <a:p>
                      <a:pPr algn="ctr"/>
                      <a:r>
                        <a:rPr lang="en-US" sz="1400" dirty="0" smtClean="0">
                          <a:latin typeface="Candara" pitchFamily="34" charset="0"/>
                        </a:rPr>
                        <a:t>40</a:t>
                      </a:r>
                      <a:endParaRPr lang="en-US" sz="1400" dirty="0">
                        <a:latin typeface="Candara" pitchFamily="34" charset="0"/>
                      </a:endParaRPr>
                    </a:p>
                  </a:txBody>
                  <a:tcPr/>
                </a:tc>
                <a:tc>
                  <a:txBody>
                    <a:bodyPr/>
                    <a:lstStyle/>
                    <a:p>
                      <a:r>
                        <a:rPr lang="en-US" sz="1400" dirty="0" smtClean="0">
                          <a:latin typeface="Candara" pitchFamily="34" charset="0"/>
                        </a:rPr>
                        <a:t>http://www.flickr.com/photos/horiavarlan/4293865266/</a:t>
                      </a:r>
                    </a:p>
                  </a:txBody>
                  <a:tcPr/>
                </a:tc>
              </a:tr>
              <a:tr h="301752">
                <a:tc>
                  <a:txBody>
                    <a:bodyPr/>
                    <a:lstStyle/>
                    <a:p>
                      <a:pPr algn="ctr"/>
                      <a:r>
                        <a:rPr lang="en-US" sz="1400" dirty="0" smtClean="0">
                          <a:latin typeface="Candara" pitchFamily="34" charset="0"/>
                        </a:rPr>
                        <a:t>41</a:t>
                      </a:r>
                      <a:endParaRPr lang="en-US" sz="1400" dirty="0">
                        <a:latin typeface="Candara" pitchFamily="34" charset="0"/>
                      </a:endParaRPr>
                    </a:p>
                  </a:txBody>
                  <a:tcPr/>
                </a:tc>
                <a:tc>
                  <a:txBody>
                    <a:bodyPr/>
                    <a:lstStyle/>
                    <a:p>
                      <a:r>
                        <a:rPr lang="en-US" sz="1400" dirty="0" smtClean="0">
                          <a:latin typeface="Candara" pitchFamily="34" charset="0"/>
                        </a:rPr>
                        <a:t>http://commons.wikimedia.org/wiki/File:Ur_Leica.jpg</a:t>
                      </a:r>
                      <a:endParaRPr lang="en-US" sz="1400" dirty="0">
                        <a:latin typeface="Candara" pitchFamily="34" charset="0"/>
                      </a:endParaRPr>
                    </a:p>
                  </a:txBody>
                  <a:tcPr/>
                </a:tc>
              </a:tr>
              <a:tr h="264644">
                <a:tc>
                  <a:txBody>
                    <a:bodyPr/>
                    <a:lstStyle/>
                    <a:p>
                      <a:pPr algn="ctr"/>
                      <a:r>
                        <a:rPr lang="en-US" sz="1400" dirty="0" smtClean="0">
                          <a:latin typeface="Candara" pitchFamily="34" charset="0"/>
                        </a:rPr>
                        <a:t>43</a:t>
                      </a:r>
                      <a:endParaRPr lang="en-US" sz="1400" dirty="0">
                        <a:latin typeface="Candara" pitchFamily="34" charset="0"/>
                      </a:endParaRPr>
                    </a:p>
                  </a:txBody>
                  <a:tcPr/>
                </a:tc>
                <a:tc>
                  <a:txBody>
                    <a:bodyPr/>
                    <a:lstStyle/>
                    <a:p>
                      <a:r>
                        <a:rPr lang="en-US" sz="1400" dirty="0" smtClean="0">
                          <a:latin typeface="Candara" pitchFamily="34" charset="0"/>
                        </a:rPr>
                        <a:t>http://www.flickr.com/photos/26831083@N00/3008842759</a:t>
                      </a:r>
                    </a:p>
                    <a:p>
                      <a:r>
                        <a:rPr lang="en-US" sz="1400" dirty="0" smtClean="0">
                          <a:latin typeface="Candara" pitchFamily="34" charset="0"/>
                        </a:rPr>
                        <a:t>http://www.flickr.com/photos/galessa/2153964137/</a:t>
                      </a:r>
                      <a:endParaRPr lang="en-US" sz="1400" dirty="0">
                        <a:latin typeface="Candara" pitchFamily="34" charset="0"/>
                      </a:endParaRPr>
                    </a:p>
                  </a:txBody>
                  <a:tcPr/>
                </a:tc>
              </a:tr>
              <a:tr h="264644">
                <a:tc>
                  <a:txBody>
                    <a:bodyPr/>
                    <a:lstStyle/>
                    <a:p>
                      <a:pPr algn="ctr"/>
                      <a:r>
                        <a:rPr lang="en-US" sz="1400" dirty="0" smtClean="0">
                          <a:latin typeface="Candara" pitchFamily="34" charset="0"/>
                        </a:rPr>
                        <a:t>44</a:t>
                      </a:r>
                      <a:endParaRPr lang="en-US" sz="1400" dirty="0">
                        <a:latin typeface="Candara" pitchFamily="34" charset="0"/>
                      </a:endParaRPr>
                    </a:p>
                  </a:txBody>
                  <a:tcPr/>
                </a:tc>
                <a:tc>
                  <a:txBody>
                    <a:bodyPr/>
                    <a:lstStyle/>
                    <a:p>
                      <a:r>
                        <a:rPr lang="en-US" sz="1400" dirty="0" smtClean="0">
                          <a:latin typeface="Candara" pitchFamily="34" charset="0"/>
                        </a:rPr>
                        <a:t>http://www.flickr.com/photos/michaelraso/4740838087/</a:t>
                      </a:r>
                      <a:endParaRPr lang="en-US" sz="1400" dirty="0">
                        <a:latin typeface="Candara" pitchFamily="34" charset="0"/>
                      </a:endParaRPr>
                    </a:p>
                  </a:txBody>
                  <a:tcPr/>
                </a:tc>
              </a:tr>
              <a:tr h="301752">
                <a:tc>
                  <a:txBody>
                    <a:bodyPr/>
                    <a:lstStyle/>
                    <a:p>
                      <a:pPr algn="ctr"/>
                      <a:r>
                        <a:rPr lang="en-US" sz="1400" dirty="0" smtClean="0">
                          <a:latin typeface="Candara" pitchFamily="34" charset="0"/>
                        </a:rPr>
                        <a:t>45</a:t>
                      </a:r>
                      <a:endParaRPr lang="en-US" sz="1400" dirty="0">
                        <a:latin typeface="Candara" pitchFamily="34" charset="0"/>
                      </a:endParaRPr>
                    </a:p>
                  </a:txBody>
                  <a:tcPr/>
                </a:tc>
                <a:tc>
                  <a:txBody>
                    <a:bodyPr/>
                    <a:lstStyle/>
                    <a:p>
                      <a:r>
                        <a:rPr lang="en-US" sz="1400" dirty="0" smtClean="0">
                          <a:latin typeface="Candara" pitchFamily="34" charset="0"/>
                        </a:rPr>
                        <a:t>http://www.flickr.com/photos/chriswho/2768871615/</a:t>
                      </a:r>
                      <a:endParaRPr lang="en-US" sz="1400" dirty="0">
                        <a:latin typeface="Candara" pitchFamily="34" charset="0"/>
                      </a:endParaRPr>
                    </a:p>
                  </a:txBody>
                  <a:tcPr/>
                </a:tc>
              </a:tr>
              <a:tr h="301752">
                <a:tc>
                  <a:txBody>
                    <a:bodyPr/>
                    <a:lstStyle/>
                    <a:p>
                      <a:pPr algn="ctr"/>
                      <a:r>
                        <a:rPr lang="en-US" sz="1400" dirty="0" smtClean="0">
                          <a:latin typeface="Candara" pitchFamily="34" charset="0"/>
                        </a:rPr>
                        <a:t>51</a:t>
                      </a:r>
                      <a:endParaRPr lang="en-US" sz="1400" dirty="0">
                        <a:latin typeface="Candara" pitchFamily="34" charset="0"/>
                      </a:endParaRPr>
                    </a:p>
                  </a:txBody>
                  <a:tcPr/>
                </a:tc>
                <a:tc>
                  <a:txBody>
                    <a:bodyPr/>
                    <a:lstStyle/>
                    <a:p>
                      <a:r>
                        <a:rPr lang="en-US" sz="1400" dirty="0" smtClean="0">
                          <a:latin typeface="Candara" pitchFamily="34" charset="0"/>
                        </a:rPr>
                        <a:t>http://www.flickr.com/photos/62337512@N00/4335060317/</a:t>
                      </a:r>
                      <a:endParaRPr lang="en-US" sz="1400" dirty="0">
                        <a:latin typeface="Candara" pitchFamily="34" charset="0"/>
                      </a:endParaRPr>
                    </a:p>
                  </a:txBody>
                  <a:tcPr/>
                </a:tc>
              </a:tr>
              <a:tr h="301752">
                <a:tc>
                  <a:txBody>
                    <a:bodyPr/>
                    <a:lstStyle/>
                    <a:p>
                      <a:pPr algn="ctr"/>
                      <a:r>
                        <a:rPr lang="en-US" sz="1400" dirty="0" smtClean="0">
                          <a:latin typeface="Candara" pitchFamily="34" charset="0"/>
                        </a:rPr>
                        <a:t>53,54</a:t>
                      </a:r>
                      <a:endParaRPr lang="en-US" sz="1400" dirty="0">
                        <a:latin typeface="Candara" pitchFamily="34" charset="0"/>
                      </a:endParaRPr>
                    </a:p>
                  </a:txBody>
                  <a:tcPr/>
                </a:tc>
                <a:tc>
                  <a:txBody>
                    <a:bodyPr/>
                    <a:lstStyle/>
                    <a:p>
                      <a:r>
                        <a:rPr lang="en-US" sz="1400" dirty="0" smtClean="0">
                          <a:latin typeface="Candara" pitchFamily="34" charset="0"/>
                        </a:rPr>
                        <a:t>http://commons.wikimedia.org/wiki/File:Asahiflex_IIB_IGP3456.jpg</a:t>
                      </a:r>
                      <a:endParaRPr lang="en-US" sz="1400" dirty="0">
                        <a:latin typeface="Candara" pitchFamily="34" charset="0"/>
                      </a:endParaRPr>
                    </a:p>
                  </a:txBody>
                  <a:tcPr/>
                </a:tc>
              </a:tr>
              <a:tr h="301752">
                <a:tc>
                  <a:txBody>
                    <a:bodyPr/>
                    <a:lstStyle/>
                    <a:p>
                      <a:pPr algn="ctr"/>
                      <a:r>
                        <a:rPr lang="en-US" sz="1400" dirty="0" smtClean="0">
                          <a:latin typeface="Candara" pitchFamily="34" charset="0"/>
                        </a:rPr>
                        <a:t>57</a:t>
                      </a:r>
                      <a:endParaRPr lang="en-US" sz="1400" dirty="0">
                        <a:latin typeface="Candar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ndara" pitchFamily="34" charset="0"/>
                        </a:rPr>
                        <a:t>http://www.flickr.com/photos/ziopaopao/2746854104/</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ndara" pitchFamily="34" charset="0"/>
                        </a:rPr>
                        <a:t>http://www.flickr.com/photos/awcam/5131324203/</a:t>
                      </a:r>
                    </a:p>
                  </a:txBody>
                  <a:tcPr/>
                </a:tc>
              </a:tr>
              <a:tr h="301752">
                <a:tc>
                  <a:txBody>
                    <a:bodyPr/>
                    <a:lstStyle/>
                    <a:p>
                      <a:pPr algn="ctr"/>
                      <a:r>
                        <a:rPr lang="en-US" sz="1400" dirty="0" smtClean="0">
                          <a:latin typeface="Candara" pitchFamily="34" charset="0"/>
                        </a:rPr>
                        <a:t>59</a:t>
                      </a:r>
                      <a:endParaRPr lang="en-US" sz="1400" dirty="0">
                        <a:latin typeface="Candara" pitchFamily="34" charset="0"/>
                      </a:endParaRPr>
                    </a:p>
                  </a:txBody>
                  <a:tcPr/>
                </a:tc>
                <a:tc>
                  <a:txBody>
                    <a:bodyPr/>
                    <a:lstStyle/>
                    <a:p>
                      <a:r>
                        <a:rPr lang="en-US" sz="1400" dirty="0" smtClean="0">
                          <a:latin typeface="Candara" pitchFamily="34" charset="0"/>
                        </a:rPr>
                        <a:t>http://www.flickr.com/photos/virgu/12496426/</a:t>
                      </a:r>
                    </a:p>
                  </a:txBody>
                  <a:tcPr/>
                </a:tc>
              </a:tr>
              <a:tr h="301752">
                <a:tc>
                  <a:txBody>
                    <a:bodyPr/>
                    <a:lstStyle/>
                    <a:p>
                      <a:pPr algn="ctr"/>
                      <a:r>
                        <a:rPr lang="en-US" sz="1400" dirty="0" smtClean="0">
                          <a:latin typeface="Candara" pitchFamily="34" charset="0"/>
                        </a:rPr>
                        <a:t>64,65,66</a:t>
                      </a:r>
                      <a:endParaRPr lang="en-US" sz="1400" dirty="0">
                        <a:latin typeface="Candara" pitchFamily="34" charset="0"/>
                      </a:endParaRPr>
                    </a:p>
                  </a:txBody>
                  <a:tcPr/>
                </a:tc>
                <a:tc>
                  <a:txBody>
                    <a:bodyPr/>
                    <a:lstStyle/>
                    <a:p>
                      <a:r>
                        <a:rPr lang="en-US" sz="1400" dirty="0" smtClean="0">
                          <a:latin typeface="Candara" pitchFamily="34" charset="0"/>
                        </a:rPr>
                        <a:t>http://www.flickr.com/photos/theamarand/2454585655/</a:t>
                      </a:r>
                    </a:p>
                    <a:p>
                      <a:r>
                        <a:rPr lang="en-US" sz="1400" dirty="0" smtClean="0">
                          <a:latin typeface="Candara" pitchFamily="34" charset="0"/>
                        </a:rPr>
                        <a:t>http://www.flickr.com/photos/mofetos/435827739/</a:t>
                      </a:r>
                    </a:p>
                    <a:p>
                      <a:r>
                        <a:rPr lang="en-US" sz="1400" dirty="0" smtClean="0">
                          <a:latin typeface="Candara" pitchFamily="34" charset="0"/>
                        </a:rPr>
                        <a:t>http://www.flickr.com/photos/cbs_fan/1029630568/</a:t>
                      </a:r>
                    </a:p>
                  </a:txBody>
                  <a:tcPr/>
                </a:tc>
              </a:tr>
              <a:tr h="301752">
                <a:tc>
                  <a:txBody>
                    <a:bodyPr/>
                    <a:lstStyle/>
                    <a:p>
                      <a:pPr algn="ctr"/>
                      <a:r>
                        <a:rPr lang="en-US" sz="1400" dirty="0" smtClean="0">
                          <a:latin typeface="Candara" pitchFamily="34" charset="0"/>
                        </a:rPr>
                        <a:t>67</a:t>
                      </a:r>
                      <a:endParaRPr lang="en-US" sz="1400" dirty="0">
                        <a:latin typeface="Candara" pitchFamily="34" charset="0"/>
                      </a:endParaRPr>
                    </a:p>
                  </a:txBody>
                  <a:tcPr/>
                </a:tc>
                <a:tc>
                  <a:txBody>
                    <a:bodyPr/>
                    <a:lstStyle/>
                    <a:p>
                      <a:r>
                        <a:rPr lang="en-US" sz="1400" dirty="0" smtClean="0">
                          <a:latin typeface="Candara" pitchFamily="34" charset="0"/>
                        </a:rPr>
                        <a:t>http://www.flickr.com/photos/27429206@N02/3857839985/</a:t>
                      </a: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Documents and Settings\jesreal.arcillas\My Documents\ArtDealers Presentation\History of Photography Images\Eye.jpg">
            <a:hlinkClick r:id="rId2"/>
          </p:cNvPr>
          <p:cNvPicPr>
            <a:picLocks noChangeAspect="1" noChangeArrowheads="1"/>
          </p:cNvPicPr>
          <p:nvPr/>
        </p:nvPicPr>
        <p:blipFill>
          <a:blip r:embed="rId3" cstate="print"/>
          <a:srcRect/>
          <a:stretch>
            <a:fillRect/>
          </a:stretch>
        </p:blipFill>
        <p:spPr bwMode="auto">
          <a:xfrm rot="334369">
            <a:off x="2653788" y="2853480"/>
            <a:ext cx="5562600" cy="3137306"/>
          </a:xfrm>
          <a:prstGeom prst="rect">
            <a:avLst/>
          </a:prstGeom>
          <a:ln w="127000" cap="rnd">
            <a:solidFill>
              <a:schemeClr val="tx1">
                <a:lumMod val="50000"/>
              </a:schemeClr>
            </a:solidFill>
          </a:ln>
          <a:effectLst>
            <a:outerShdw blurRad="76200" dir="18900000" sy="23000" kx="-1200000" algn="bl" rotWithShape="0">
              <a:prstClr val="black">
                <a:alpha val="20000"/>
              </a:prstClr>
            </a:outerShdw>
          </a:effectLst>
          <a:scene3d>
            <a:camera prst="orthographicFront"/>
            <a:lightRig rig="twoPt" dir="t">
              <a:rot lat="0" lon="0" rev="7800000"/>
            </a:lightRig>
          </a:scene3d>
          <a:sp3d contourW="6350">
            <a:bevelT w="50800" h="16510"/>
            <a:contourClr>
              <a:srgbClr val="C0C0C0"/>
            </a:contourClr>
          </a:sp3d>
        </p:spPr>
      </p:pic>
      <p:grpSp>
        <p:nvGrpSpPr>
          <p:cNvPr id="6" name="Group 5"/>
          <p:cNvGrpSpPr/>
          <p:nvPr/>
        </p:nvGrpSpPr>
        <p:grpSpPr>
          <a:xfrm>
            <a:off x="457200" y="76200"/>
            <a:ext cx="4572000" cy="1862048"/>
            <a:chOff x="3733800" y="457200"/>
            <a:chExt cx="4572000" cy="1862048"/>
          </a:xfrm>
        </p:grpSpPr>
        <p:sp>
          <p:nvSpPr>
            <p:cNvPr id="7" name="TextBox 6"/>
            <p:cNvSpPr txBox="1"/>
            <p:nvPr/>
          </p:nvSpPr>
          <p:spPr>
            <a:xfrm>
              <a:off x="4724400" y="457200"/>
              <a:ext cx="3581400" cy="1862048"/>
            </a:xfrm>
            <a:prstGeom prst="rect">
              <a:avLst/>
            </a:prstGeom>
            <a:noFill/>
          </p:spPr>
          <p:txBody>
            <a:bodyPr wrap="square" rtlCol="0">
              <a:spAutoFit/>
            </a:bodyPr>
            <a:lstStyle/>
            <a:p>
              <a:r>
                <a:rPr lang="en-US" sz="11500" dirty="0" smtClean="0">
                  <a:latin typeface="Castellar" pitchFamily="18" charset="0"/>
                </a:rPr>
                <a:t>Eye</a:t>
              </a:r>
            </a:p>
          </p:txBody>
        </p:sp>
        <p:sp>
          <p:nvSpPr>
            <p:cNvPr id="5" name="Rectangle 4"/>
            <p:cNvSpPr/>
            <p:nvPr/>
          </p:nvSpPr>
          <p:spPr>
            <a:xfrm>
              <a:off x="3733800" y="968514"/>
              <a:ext cx="986167" cy="707886"/>
            </a:xfrm>
            <a:prstGeom prst="rect">
              <a:avLst/>
            </a:prstGeom>
          </p:spPr>
          <p:txBody>
            <a:bodyPr wrap="none">
              <a:spAutoFit/>
            </a:bodyPr>
            <a:lstStyle/>
            <a:p>
              <a:r>
                <a:rPr lang="en-US" sz="4000" dirty="0" smtClean="0">
                  <a:solidFill>
                    <a:srgbClr val="6A4A3C"/>
                  </a:solidFill>
                  <a:latin typeface="Candara" pitchFamily="34" charset="0"/>
                </a:rPr>
                <a:t>The</a:t>
              </a:r>
              <a:endParaRPr lang="en-US" sz="1400" dirty="0">
                <a:latin typeface="Candara" pitchFamily="34" charset="0"/>
              </a:endParaRPr>
            </a:p>
          </p:txBody>
        </p:sp>
      </p:grpSp>
      <p:sp>
        <p:nvSpPr>
          <p:cNvPr id="10" name="TextBox 9"/>
          <p:cNvSpPr txBox="1"/>
          <p:nvPr/>
        </p:nvSpPr>
        <p:spPr>
          <a:xfrm>
            <a:off x="533400" y="1600200"/>
            <a:ext cx="2667000" cy="400110"/>
          </a:xfrm>
          <a:prstGeom prst="rect">
            <a:avLst/>
          </a:prstGeom>
          <a:solidFill>
            <a:schemeClr val="tx1"/>
          </a:solidFill>
        </p:spPr>
        <p:txBody>
          <a:bodyPr wrap="square" rtlCol="0">
            <a:spAutoFit/>
          </a:bodyPr>
          <a:lstStyle/>
          <a:p>
            <a:r>
              <a:rPr lang="en-US" sz="2000" dirty="0" smtClean="0">
                <a:solidFill>
                  <a:schemeClr val="bg1"/>
                </a:solidFill>
                <a:latin typeface="Candara" pitchFamily="34" charset="0"/>
              </a:rPr>
              <a:t>TIME: (Since it existed)</a:t>
            </a:r>
            <a:endParaRPr lang="en-US" sz="20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981200" y="2689811"/>
            <a:ext cx="5181600" cy="2554545"/>
          </a:xfrm>
          <a:prstGeom prst="rect">
            <a:avLst/>
          </a:prstGeom>
          <a:noFill/>
        </p:spPr>
        <p:txBody>
          <a:bodyPr wrap="square" rtlCol="0">
            <a:spAutoFit/>
          </a:bodyPr>
          <a:lstStyle/>
          <a:p>
            <a:pPr algn="ctr"/>
            <a:r>
              <a:rPr lang="en-US" sz="4000" dirty="0" smtClean="0">
                <a:latin typeface="Candara" pitchFamily="34" charset="0"/>
              </a:rPr>
              <a:t>Maybe the eye isn’t really the Adam and Eve of modern cameras.</a:t>
            </a:r>
            <a:endParaRPr lang="en-US" sz="4000" dirty="0">
              <a:latin typeface="Candara" pitchFamily="34" charset="0"/>
            </a:endParaRPr>
          </a:p>
        </p:txBody>
      </p:sp>
      <p:sp>
        <p:nvSpPr>
          <p:cNvPr id="6" name="Rectangle 5"/>
          <p:cNvSpPr/>
          <p:nvPr/>
        </p:nvSpPr>
        <p:spPr>
          <a:xfrm>
            <a:off x="3746492" y="1752600"/>
            <a:ext cx="1651016" cy="1200329"/>
          </a:xfrm>
          <a:prstGeom prst="rect">
            <a:avLst/>
          </a:prstGeom>
        </p:spPr>
        <p:txBody>
          <a:bodyPr wrap="square">
            <a:spAutoFit/>
          </a:bodyPr>
          <a:lstStyle/>
          <a:p>
            <a:pPr algn="ctr"/>
            <a:r>
              <a:rPr lang="en-US" sz="7200" dirty="0" smtClean="0">
                <a:latin typeface="Candara" pitchFamily="34" charset="0"/>
              </a:rPr>
              <a:t>OK. </a:t>
            </a:r>
            <a:endParaRPr lang="en-US" sz="7200" dirty="0">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 Five">
      <a:dk1>
        <a:srgbClr val="6A4A3C"/>
      </a:dk1>
      <a:lt1>
        <a:srgbClr val="EDC951"/>
      </a:lt1>
      <a:dk2>
        <a:srgbClr val="1F497D"/>
      </a:dk2>
      <a:lt2>
        <a:srgbClr val="CC333F"/>
      </a:lt2>
      <a:accent1>
        <a:srgbClr val="00A0B0"/>
      </a:accent1>
      <a:accent2>
        <a:srgbClr val="6A4A3C"/>
      </a:accent2>
      <a:accent3>
        <a:srgbClr val="CC333F"/>
      </a:accent3>
      <a:accent4>
        <a:srgbClr val="EB6841"/>
      </a:accent4>
      <a:accent5>
        <a:srgbClr val="EDC9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cean Five">
      <a:dk1>
        <a:srgbClr val="6A4A3C"/>
      </a:dk1>
      <a:lt1>
        <a:srgbClr val="EDC951"/>
      </a:lt1>
      <a:dk2>
        <a:srgbClr val="1F497D"/>
      </a:dk2>
      <a:lt2>
        <a:srgbClr val="CC333F"/>
      </a:lt2>
      <a:accent1>
        <a:srgbClr val="00A0B0"/>
      </a:accent1>
      <a:accent2>
        <a:srgbClr val="6A4A3C"/>
      </a:accent2>
      <a:accent3>
        <a:srgbClr val="CC333F"/>
      </a:accent3>
      <a:accent4>
        <a:srgbClr val="EB6841"/>
      </a:accent4>
      <a:accent5>
        <a:srgbClr val="EDC9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cean Five">
      <a:dk1>
        <a:srgbClr val="6A4A3C"/>
      </a:dk1>
      <a:lt1>
        <a:srgbClr val="EDC951"/>
      </a:lt1>
      <a:dk2>
        <a:srgbClr val="1F497D"/>
      </a:dk2>
      <a:lt2>
        <a:srgbClr val="CC333F"/>
      </a:lt2>
      <a:accent1>
        <a:srgbClr val="00A0B0"/>
      </a:accent1>
      <a:accent2>
        <a:srgbClr val="6A4A3C"/>
      </a:accent2>
      <a:accent3>
        <a:srgbClr val="CC333F"/>
      </a:accent3>
      <a:accent4>
        <a:srgbClr val="EB6841"/>
      </a:accent4>
      <a:accent5>
        <a:srgbClr val="EDC9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cean Five">
      <a:dk1>
        <a:srgbClr val="6A4A3C"/>
      </a:dk1>
      <a:lt1>
        <a:srgbClr val="EDC951"/>
      </a:lt1>
      <a:dk2>
        <a:srgbClr val="1F497D"/>
      </a:dk2>
      <a:lt2>
        <a:srgbClr val="CC333F"/>
      </a:lt2>
      <a:accent1>
        <a:srgbClr val="00A0B0"/>
      </a:accent1>
      <a:accent2>
        <a:srgbClr val="6A4A3C"/>
      </a:accent2>
      <a:accent3>
        <a:srgbClr val="CC333F"/>
      </a:accent3>
      <a:accent4>
        <a:srgbClr val="EB6841"/>
      </a:accent4>
      <a:accent5>
        <a:srgbClr val="EDC9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cean Five">
      <a:dk1>
        <a:srgbClr val="6A4A3C"/>
      </a:dk1>
      <a:lt1>
        <a:srgbClr val="EDC951"/>
      </a:lt1>
      <a:dk2>
        <a:srgbClr val="1F497D"/>
      </a:dk2>
      <a:lt2>
        <a:srgbClr val="CC333F"/>
      </a:lt2>
      <a:accent1>
        <a:srgbClr val="00A0B0"/>
      </a:accent1>
      <a:accent2>
        <a:srgbClr val="6A4A3C"/>
      </a:accent2>
      <a:accent3>
        <a:srgbClr val="CC333F"/>
      </a:accent3>
      <a:accent4>
        <a:srgbClr val="EB6841"/>
      </a:accent4>
      <a:accent5>
        <a:srgbClr val="EDC9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cean Five">
      <a:dk1>
        <a:srgbClr val="6A4A3C"/>
      </a:dk1>
      <a:lt1>
        <a:srgbClr val="EDC951"/>
      </a:lt1>
      <a:dk2>
        <a:srgbClr val="1F497D"/>
      </a:dk2>
      <a:lt2>
        <a:srgbClr val="CC333F"/>
      </a:lt2>
      <a:accent1>
        <a:srgbClr val="00A0B0"/>
      </a:accent1>
      <a:accent2>
        <a:srgbClr val="6A4A3C"/>
      </a:accent2>
      <a:accent3>
        <a:srgbClr val="CC333F"/>
      </a:accent3>
      <a:accent4>
        <a:srgbClr val="EB6841"/>
      </a:accent4>
      <a:accent5>
        <a:srgbClr val="EDC9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1741</Words>
  <Application>Microsoft Macintosh PowerPoint</Application>
  <PresentationFormat>On-screen Show (4:3)</PresentationFormat>
  <Paragraphs>249</Paragraphs>
  <Slides>70</Slides>
  <Notes>2</Notes>
  <HiddenSlides>0</HiddenSlides>
  <MMClips>0</MMClips>
  <ScaleCrop>false</ScaleCrop>
  <HeadingPairs>
    <vt:vector size="4" baseType="variant">
      <vt:variant>
        <vt:lpstr>Design Template</vt:lpstr>
      </vt:variant>
      <vt:variant>
        <vt:i4>6</vt:i4>
      </vt:variant>
      <vt:variant>
        <vt:lpstr>Slide Titles</vt:lpstr>
      </vt:variant>
      <vt:variant>
        <vt:i4>70</vt:i4>
      </vt:variant>
    </vt:vector>
  </HeadingPairs>
  <TitlesOfParts>
    <vt:vector size="76" baseType="lpstr">
      <vt:lpstr>Office Theme</vt:lpstr>
      <vt:lpstr>1_Office Theme</vt:lpstr>
      <vt:lpstr>2_Office Theme</vt:lpstr>
      <vt:lpstr>3_Office Theme</vt:lpstr>
      <vt:lpstr>5_Office Theme</vt:lpstr>
      <vt:lpstr>4_Office Theme</vt:lpstr>
      <vt:lpstr>EVOLUTION</vt:lpstr>
      <vt:lpstr>CAMERA?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Virtual Assistant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the Camera</dc:title>
  <dc:creator>Jesreal Arcillas</dc:creator>
  <cp:lastModifiedBy>Elizabeth Humphrey</cp:lastModifiedBy>
  <cp:revision>207</cp:revision>
  <dcterms:created xsi:type="dcterms:W3CDTF">2013-08-23T10:27:16Z</dcterms:created>
  <dcterms:modified xsi:type="dcterms:W3CDTF">2013-08-23T10:27:48Z</dcterms:modified>
</cp:coreProperties>
</file>